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26"/>
  </p:notesMasterIdLst>
  <p:handoutMasterIdLst>
    <p:handoutMasterId r:id="rId27"/>
  </p:handoutMasterIdLst>
  <p:sldIdLst>
    <p:sldId id="310" r:id="rId2"/>
    <p:sldId id="312" r:id="rId3"/>
    <p:sldId id="311" r:id="rId4"/>
    <p:sldId id="313" r:id="rId5"/>
    <p:sldId id="285" r:id="rId6"/>
    <p:sldId id="286" r:id="rId7"/>
    <p:sldId id="287" r:id="rId8"/>
    <p:sldId id="302" r:id="rId9"/>
    <p:sldId id="303" r:id="rId10"/>
    <p:sldId id="304" r:id="rId11"/>
    <p:sldId id="300" r:id="rId12"/>
    <p:sldId id="288" r:id="rId13"/>
    <p:sldId id="301" r:id="rId14"/>
    <p:sldId id="289" r:id="rId15"/>
    <p:sldId id="290" r:id="rId16"/>
    <p:sldId id="299" r:id="rId17"/>
    <p:sldId id="305" r:id="rId18"/>
    <p:sldId id="306" r:id="rId19"/>
    <p:sldId id="291" r:id="rId20"/>
    <p:sldId id="307" r:id="rId21"/>
    <p:sldId id="308" r:id="rId22"/>
    <p:sldId id="295" r:id="rId23"/>
    <p:sldId id="296" r:id="rId24"/>
    <p:sldId id="297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4" autoAdjust="0"/>
    <p:restoredTop sz="94660"/>
  </p:normalViewPr>
  <p:slideViewPr>
    <p:cSldViewPr>
      <p:cViewPr varScale="1">
        <p:scale>
          <a:sx n="70" d="100"/>
          <a:sy n="70" d="100"/>
        </p:scale>
        <p:origin x="123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BF161-226B-46E1-B029-17D66FB6D89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9441E125-EB03-4490-9489-8469772ADE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Twinkl Light" panose="02000000000000000000" pitchFamily="2" charset="0"/>
            </a:rPr>
            <a:t>Please bring any medicines to the School Office </a:t>
          </a:r>
        </a:p>
        <a:p>
          <a:pPr>
            <a:lnSpc>
              <a:spcPct val="100000"/>
            </a:lnSpc>
          </a:pPr>
          <a:r>
            <a:rPr lang="en-US" dirty="0">
              <a:latin typeface="Twinkl Light" panose="02000000000000000000" pitchFamily="2" charset="0"/>
            </a:rPr>
            <a:t>(not in book bags).</a:t>
          </a:r>
        </a:p>
      </dgm:t>
    </dgm:pt>
    <dgm:pt modelId="{7D73BFD8-4241-4A4D-AB51-237DE73E9D76}" type="parTrans" cxnId="{45D3711A-F7B9-4AD0-B963-4751DF969F08}">
      <dgm:prSet/>
      <dgm:spPr/>
      <dgm:t>
        <a:bodyPr/>
        <a:lstStyle/>
        <a:p>
          <a:endParaRPr lang="en-US"/>
        </a:p>
      </dgm:t>
    </dgm:pt>
    <dgm:pt modelId="{82A8934A-2CF2-461F-9EB9-F2F76F884311}" type="sibTrans" cxnId="{45D3711A-F7B9-4AD0-B963-4751DF969F08}">
      <dgm:prSet/>
      <dgm:spPr/>
      <dgm:t>
        <a:bodyPr/>
        <a:lstStyle/>
        <a:p>
          <a:endParaRPr lang="en-US"/>
        </a:p>
      </dgm:t>
    </dgm:pt>
    <dgm:pt modelId="{7788F834-4155-4D2B-9EBA-0B09FA9FAE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Twinkl Light" panose="02000000000000000000" pitchFamily="2" charset="0"/>
            </a:rPr>
            <a:t>We welcome birthday treats for the children but please ensure these are chocolate (nut free) and not lollipops/sweets.</a:t>
          </a:r>
        </a:p>
      </dgm:t>
    </dgm:pt>
    <dgm:pt modelId="{499651E1-4EEB-4D23-9403-66D00FB8569B}" type="parTrans" cxnId="{9C55EA6C-95E7-4B52-8AC5-347132BD763D}">
      <dgm:prSet/>
      <dgm:spPr/>
      <dgm:t>
        <a:bodyPr/>
        <a:lstStyle/>
        <a:p>
          <a:endParaRPr lang="en-US"/>
        </a:p>
      </dgm:t>
    </dgm:pt>
    <dgm:pt modelId="{89E3DFFD-5491-4523-A67E-5CC04222A72C}" type="sibTrans" cxnId="{9C55EA6C-95E7-4B52-8AC5-347132BD763D}">
      <dgm:prSet/>
      <dgm:spPr/>
      <dgm:t>
        <a:bodyPr/>
        <a:lstStyle/>
        <a:p>
          <a:endParaRPr lang="en-US"/>
        </a:p>
      </dgm:t>
    </dgm:pt>
    <dgm:pt modelId="{2A3EB4B0-C760-4001-8245-726AD4072A7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Twinkl Light" panose="02000000000000000000" pitchFamily="2" charset="0"/>
            </a:rPr>
            <a:t>Please note we are a </a:t>
          </a:r>
          <a:r>
            <a:rPr lang="en-US" b="1" dirty="0">
              <a:latin typeface="Twinkl Light" panose="02000000000000000000" pitchFamily="2" charset="0"/>
            </a:rPr>
            <a:t>nut free </a:t>
          </a:r>
          <a:r>
            <a:rPr lang="en-US" dirty="0">
              <a:latin typeface="Twinkl Light" panose="02000000000000000000" pitchFamily="2" charset="0"/>
            </a:rPr>
            <a:t>school.</a:t>
          </a:r>
        </a:p>
      </dgm:t>
    </dgm:pt>
    <dgm:pt modelId="{79586B8C-DD41-45D3-81EF-3B8C7B90D7E6}" type="parTrans" cxnId="{5C4D69DA-FC23-4235-88A1-5FDB92E7E8C3}">
      <dgm:prSet/>
      <dgm:spPr/>
      <dgm:t>
        <a:bodyPr/>
        <a:lstStyle/>
        <a:p>
          <a:endParaRPr lang="en-US"/>
        </a:p>
      </dgm:t>
    </dgm:pt>
    <dgm:pt modelId="{64D9AE23-007C-4D75-8E70-505CF20A93B6}" type="sibTrans" cxnId="{5C4D69DA-FC23-4235-88A1-5FDB92E7E8C3}">
      <dgm:prSet/>
      <dgm:spPr/>
      <dgm:t>
        <a:bodyPr/>
        <a:lstStyle/>
        <a:p>
          <a:endParaRPr lang="en-US"/>
        </a:p>
      </dgm:t>
    </dgm:pt>
    <dgm:pt modelId="{6B121F23-69DC-4F04-90CC-2886E8917DCC}" type="pres">
      <dgm:prSet presAssocID="{F00BF161-226B-46E1-B029-17D66FB6D890}" presName="root" presStyleCnt="0">
        <dgm:presLayoutVars>
          <dgm:dir/>
          <dgm:resizeHandles val="exact"/>
        </dgm:presLayoutVars>
      </dgm:prSet>
      <dgm:spPr/>
    </dgm:pt>
    <dgm:pt modelId="{899CCA07-274E-4CF4-AE53-20AF95DB4C16}" type="pres">
      <dgm:prSet presAssocID="{9441E125-EB03-4490-9489-8469772ADE94}" presName="compNode" presStyleCnt="0"/>
      <dgm:spPr/>
    </dgm:pt>
    <dgm:pt modelId="{CE984EA6-AD4D-44A3-A088-7CA38AD4DEF5}" type="pres">
      <dgm:prSet presAssocID="{9441E125-EB03-4490-9489-8469772ADE94}" presName="bgRect" presStyleLbl="bgShp" presStyleIdx="0" presStyleCnt="3"/>
      <dgm:spPr/>
    </dgm:pt>
    <dgm:pt modelId="{42D17319-097F-4A2A-88FC-73645B486203}" type="pres">
      <dgm:prSet presAssocID="{9441E125-EB03-4490-9489-8469772ADE9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376514AB-09AA-4003-BE4A-BF08FC7944CD}" type="pres">
      <dgm:prSet presAssocID="{9441E125-EB03-4490-9489-8469772ADE94}" presName="spaceRect" presStyleCnt="0"/>
      <dgm:spPr/>
    </dgm:pt>
    <dgm:pt modelId="{3D731906-1589-4160-879D-40A9338F6E14}" type="pres">
      <dgm:prSet presAssocID="{9441E125-EB03-4490-9489-8469772ADE94}" presName="parTx" presStyleLbl="revTx" presStyleIdx="0" presStyleCnt="3">
        <dgm:presLayoutVars>
          <dgm:chMax val="0"/>
          <dgm:chPref val="0"/>
        </dgm:presLayoutVars>
      </dgm:prSet>
      <dgm:spPr/>
    </dgm:pt>
    <dgm:pt modelId="{BDE2E15C-ED15-42BE-95B6-18759BB4434C}" type="pres">
      <dgm:prSet presAssocID="{82A8934A-2CF2-461F-9EB9-F2F76F884311}" presName="sibTrans" presStyleCnt="0"/>
      <dgm:spPr/>
    </dgm:pt>
    <dgm:pt modelId="{9D677940-2278-4621-AD33-F0196664AC39}" type="pres">
      <dgm:prSet presAssocID="{7788F834-4155-4D2B-9EBA-0B09FA9FAE4F}" presName="compNode" presStyleCnt="0"/>
      <dgm:spPr/>
    </dgm:pt>
    <dgm:pt modelId="{3B9F0474-5C11-4335-ADF1-AC6B9E6791CD}" type="pres">
      <dgm:prSet presAssocID="{7788F834-4155-4D2B-9EBA-0B09FA9FAE4F}" presName="bgRect" presStyleLbl="bgShp" presStyleIdx="1" presStyleCnt="3"/>
      <dgm:spPr/>
    </dgm:pt>
    <dgm:pt modelId="{EA2B1A92-60A4-4E9A-A6A0-E729F66563AF}" type="pres">
      <dgm:prSet presAssocID="{7788F834-4155-4D2B-9EBA-0B09FA9FAE4F}" presName="iconRect" presStyleLbl="node1" presStyleIdx="1" presStyleCnt="3" custLinFactY="100000" custLinFactNeighborX="-4593" custLinFactNeighborY="11610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1F37BCB6-0EF0-4DC0-91A7-9C6086AE03F1}" type="pres">
      <dgm:prSet presAssocID="{7788F834-4155-4D2B-9EBA-0B09FA9FAE4F}" presName="spaceRect" presStyleCnt="0"/>
      <dgm:spPr/>
    </dgm:pt>
    <dgm:pt modelId="{4148B398-4405-41C6-883E-53B94E84CEE9}" type="pres">
      <dgm:prSet presAssocID="{7788F834-4155-4D2B-9EBA-0B09FA9FAE4F}" presName="parTx" presStyleLbl="revTx" presStyleIdx="1" presStyleCnt="3">
        <dgm:presLayoutVars>
          <dgm:chMax val="0"/>
          <dgm:chPref val="0"/>
        </dgm:presLayoutVars>
      </dgm:prSet>
      <dgm:spPr/>
    </dgm:pt>
    <dgm:pt modelId="{6804FC02-36B0-435E-BFDE-EF7A1E8E7B7C}" type="pres">
      <dgm:prSet presAssocID="{89E3DFFD-5491-4523-A67E-5CC04222A72C}" presName="sibTrans" presStyleCnt="0"/>
      <dgm:spPr/>
    </dgm:pt>
    <dgm:pt modelId="{4A8070DA-26C6-4EE1-A9F6-FEC3F656CCF6}" type="pres">
      <dgm:prSet presAssocID="{2A3EB4B0-C760-4001-8245-726AD4072A73}" presName="compNode" presStyleCnt="0"/>
      <dgm:spPr/>
    </dgm:pt>
    <dgm:pt modelId="{170A5724-3AF7-43CB-BC71-53940E786A00}" type="pres">
      <dgm:prSet presAssocID="{2A3EB4B0-C760-4001-8245-726AD4072A73}" presName="bgRect" presStyleLbl="bgShp" presStyleIdx="2" presStyleCnt="3"/>
      <dgm:spPr/>
    </dgm:pt>
    <dgm:pt modelId="{926E8D90-A6AE-4103-9C47-A26C9AA93DAD}" type="pres">
      <dgm:prSet presAssocID="{2A3EB4B0-C760-4001-8245-726AD4072A73}" presName="iconRect" presStyleLbl="node1" presStyleIdx="2" presStyleCnt="3" custLinFactY="-100000" custLinFactNeighborX="-4592" custLinFactNeighborY="-13009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llipop"/>
        </a:ext>
      </dgm:extLst>
    </dgm:pt>
    <dgm:pt modelId="{B8C568D7-AFD6-4655-8ED2-97458349B7A6}" type="pres">
      <dgm:prSet presAssocID="{2A3EB4B0-C760-4001-8245-726AD4072A73}" presName="spaceRect" presStyleCnt="0"/>
      <dgm:spPr/>
    </dgm:pt>
    <dgm:pt modelId="{8D09418F-D7B9-449F-9726-E45CECCFC695}" type="pres">
      <dgm:prSet presAssocID="{2A3EB4B0-C760-4001-8245-726AD4072A7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5D3711A-F7B9-4AD0-B963-4751DF969F08}" srcId="{F00BF161-226B-46E1-B029-17D66FB6D890}" destId="{9441E125-EB03-4490-9489-8469772ADE94}" srcOrd="0" destOrd="0" parTransId="{7D73BFD8-4241-4A4D-AB51-237DE73E9D76}" sibTransId="{82A8934A-2CF2-461F-9EB9-F2F76F884311}"/>
    <dgm:cxn modelId="{2499BF5D-BDF6-45FC-B680-0AD451C80488}" type="presOf" srcId="{F00BF161-226B-46E1-B029-17D66FB6D890}" destId="{6B121F23-69DC-4F04-90CC-2886E8917DCC}" srcOrd="0" destOrd="0" presId="urn:microsoft.com/office/officeart/2018/2/layout/IconVerticalSolidList"/>
    <dgm:cxn modelId="{871AEF61-9CB8-4AD8-8831-01CEF19E6FF5}" type="presOf" srcId="{9441E125-EB03-4490-9489-8469772ADE94}" destId="{3D731906-1589-4160-879D-40A9338F6E14}" srcOrd="0" destOrd="0" presId="urn:microsoft.com/office/officeart/2018/2/layout/IconVerticalSolidList"/>
    <dgm:cxn modelId="{9C55EA6C-95E7-4B52-8AC5-347132BD763D}" srcId="{F00BF161-226B-46E1-B029-17D66FB6D890}" destId="{7788F834-4155-4D2B-9EBA-0B09FA9FAE4F}" srcOrd="1" destOrd="0" parTransId="{499651E1-4EEB-4D23-9403-66D00FB8569B}" sibTransId="{89E3DFFD-5491-4523-A67E-5CC04222A72C}"/>
    <dgm:cxn modelId="{B65CCDD9-794A-4BA1-ABBC-074DBC792BA9}" type="presOf" srcId="{2A3EB4B0-C760-4001-8245-726AD4072A73}" destId="{8D09418F-D7B9-449F-9726-E45CECCFC695}" srcOrd="0" destOrd="0" presId="urn:microsoft.com/office/officeart/2018/2/layout/IconVerticalSolidList"/>
    <dgm:cxn modelId="{5C4D69DA-FC23-4235-88A1-5FDB92E7E8C3}" srcId="{F00BF161-226B-46E1-B029-17D66FB6D890}" destId="{2A3EB4B0-C760-4001-8245-726AD4072A73}" srcOrd="2" destOrd="0" parTransId="{79586B8C-DD41-45D3-81EF-3B8C7B90D7E6}" sibTransId="{64D9AE23-007C-4D75-8E70-505CF20A93B6}"/>
    <dgm:cxn modelId="{593EC7FC-5391-479E-A107-DD326253C6E8}" type="presOf" srcId="{7788F834-4155-4D2B-9EBA-0B09FA9FAE4F}" destId="{4148B398-4405-41C6-883E-53B94E84CEE9}" srcOrd="0" destOrd="0" presId="urn:microsoft.com/office/officeart/2018/2/layout/IconVerticalSolidList"/>
    <dgm:cxn modelId="{65AA30F1-47A2-4B48-9DD5-55E9BD0AF108}" type="presParOf" srcId="{6B121F23-69DC-4F04-90CC-2886E8917DCC}" destId="{899CCA07-274E-4CF4-AE53-20AF95DB4C16}" srcOrd="0" destOrd="0" presId="urn:microsoft.com/office/officeart/2018/2/layout/IconVerticalSolidList"/>
    <dgm:cxn modelId="{4CC8765E-A6CF-44FB-B8B8-B11306F9E991}" type="presParOf" srcId="{899CCA07-274E-4CF4-AE53-20AF95DB4C16}" destId="{CE984EA6-AD4D-44A3-A088-7CA38AD4DEF5}" srcOrd="0" destOrd="0" presId="urn:microsoft.com/office/officeart/2018/2/layout/IconVerticalSolidList"/>
    <dgm:cxn modelId="{CF8FE7D9-CDD7-445E-A00A-B00AC1887D62}" type="presParOf" srcId="{899CCA07-274E-4CF4-AE53-20AF95DB4C16}" destId="{42D17319-097F-4A2A-88FC-73645B486203}" srcOrd="1" destOrd="0" presId="urn:microsoft.com/office/officeart/2018/2/layout/IconVerticalSolidList"/>
    <dgm:cxn modelId="{21A777A3-5C6A-4724-9A7F-E2CBD47962F3}" type="presParOf" srcId="{899CCA07-274E-4CF4-AE53-20AF95DB4C16}" destId="{376514AB-09AA-4003-BE4A-BF08FC7944CD}" srcOrd="2" destOrd="0" presId="urn:microsoft.com/office/officeart/2018/2/layout/IconVerticalSolidList"/>
    <dgm:cxn modelId="{0DDD820F-D825-4083-AB80-1ED83A84FADD}" type="presParOf" srcId="{899CCA07-274E-4CF4-AE53-20AF95DB4C16}" destId="{3D731906-1589-4160-879D-40A9338F6E14}" srcOrd="3" destOrd="0" presId="urn:microsoft.com/office/officeart/2018/2/layout/IconVerticalSolidList"/>
    <dgm:cxn modelId="{DDFBEF94-2ACA-4C39-B671-B0C117D3E879}" type="presParOf" srcId="{6B121F23-69DC-4F04-90CC-2886E8917DCC}" destId="{BDE2E15C-ED15-42BE-95B6-18759BB4434C}" srcOrd="1" destOrd="0" presId="urn:microsoft.com/office/officeart/2018/2/layout/IconVerticalSolidList"/>
    <dgm:cxn modelId="{BDC72E31-8888-4844-9EA6-3CF720C3F206}" type="presParOf" srcId="{6B121F23-69DC-4F04-90CC-2886E8917DCC}" destId="{9D677940-2278-4621-AD33-F0196664AC39}" srcOrd="2" destOrd="0" presId="urn:microsoft.com/office/officeart/2018/2/layout/IconVerticalSolidList"/>
    <dgm:cxn modelId="{EA17008A-07E5-4035-86F1-3CB04B77609C}" type="presParOf" srcId="{9D677940-2278-4621-AD33-F0196664AC39}" destId="{3B9F0474-5C11-4335-ADF1-AC6B9E6791CD}" srcOrd="0" destOrd="0" presId="urn:microsoft.com/office/officeart/2018/2/layout/IconVerticalSolidList"/>
    <dgm:cxn modelId="{A0FBCD67-9E52-4627-B694-C213D4C8EEEC}" type="presParOf" srcId="{9D677940-2278-4621-AD33-F0196664AC39}" destId="{EA2B1A92-60A4-4E9A-A6A0-E729F66563AF}" srcOrd="1" destOrd="0" presId="urn:microsoft.com/office/officeart/2018/2/layout/IconVerticalSolidList"/>
    <dgm:cxn modelId="{950CB660-B92A-45F1-AA16-5F7353890BB3}" type="presParOf" srcId="{9D677940-2278-4621-AD33-F0196664AC39}" destId="{1F37BCB6-0EF0-4DC0-91A7-9C6086AE03F1}" srcOrd="2" destOrd="0" presId="urn:microsoft.com/office/officeart/2018/2/layout/IconVerticalSolidList"/>
    <dgm:cxn modelId="{A810C86E-2986-4B51-8D52-7CE9D310DB5C}" type="presParOf" srcId="{9D677940-2278-4621-AD33-F0196664AC39}" destId="{4148B398-4405-41C6-883E-53B94E84CEE9}" srcOrd="3" destOrd="0" presId="urn:microsoft.com/office/officeart/2018/2/layout/IconVerticalSolidList"/>
    <dgm:cxn modelId="{C60EDB2F-1D08-4F4D-A8D1-A576B998620F}" type="presParOf" srcId="{6B121F23-69DC-4F04-90CC-2886E8917DCC}" destId="{6804FC02-36B0-435E-BFDE-EF7A1E8E7B7C}" srcOrd="3" destOrd="0" presId="urn:microsoft.com/office/officeart/2018/2/layout/IconVerticalSolidList"/>
    <dgm:cxn modelId="{C9E90195-735F-4269-8AB1-943A0BAE4E4C}" type="presParOf" srcId="{6B121F23-69DC-4F04-90CC-2886E8917DCC}" destId="{4A8070DA-26C6-4EE1-A9F6-FEC3F656CCF6}" srcOrd="4" destOrd="0" presId="urn:microsoft.com/office/officeart/2018/2/layout/IconVerticalSolidList"/>
    <dgm:cxn modelId="{F7C7E91F-F1A2-4999-9C7A-3AB703E88454}" type="presParOf" srcId="{4A8070DA-26C6-4EE1-A9F6-FEC3F656CCF6}" destId="{170A5724-3AF7-43CB-BC71-53940E786A00}" srcOrd="0" destOrd="0" presId="urn:microsoft.com/office/officeart/2018/2/layout/IconVerticalSolidList"/>
    <dgm:cxn modelId="{934B88BE-4FE5-4479-B29D-2AF418977B07}" type="presParOf" srcId="{4A8070DA-26C6-4EE1-A9F6-FEC3F656CCF6}" destId="{926E8D90-A6AE-4103-9C47-A26C9AA93DAD}" srcOrd="1" destOrd="0" presId="urn:microsoft.com/office/officeart/2018/2/layout/IconVerticalSolidList"/>
    <dgm:cxn modelId="{09F2602B-D9FC-45CC-BE16-112F8F95342F}" type="presParOf" srcId="{4A8070DA-26C6-4EE1-A9F6-FEC3F656CCF6}" destId="{B8C568D7-AFD6-4655-8ED2-97458349B7A6}" srcOrd="2" destOrd="0" presId="urn:microsoft.com/office/officeart/2018/2/layout/IconVerticalSolidList"/>
    <dgm:cxn modelId="{52D2AAE7-D759-48D4-B002-645D2B411BA6}" type="presParOf" srcId="{4A8070DA-26C6-4EE1-A9F6-FEC3F656CCF6}" destId="{8D09418F-D7B9-449F-9726-E45CECCFC69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84EA6-AD4D-44A3-A088-7CA38AD4DEF5}">
      <dsp:nvSpPr>
        <dsp:cNvPr id="0" name=""/>
        <dsp:cNvSpPr/>
      </dsp:nvSpPr>
      <dsp:spPr>
        <a:xfrm>
          <a:off x="0" y="502"/>
          <a:ext cx="5035164" cy="11766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17319-097F-4A2A-88FC-73645B486203}">
      <dsp:nvSpPr>
        <dsp:cNvPr id="0" name=""/>
        <dsp:cNvSpPr/>
      </dsp:nvSpPr>
      <dsp:spPr>
        <a:xfrm>
          <a:off x="355927" y="265242"/>
          <a:ext cx="647140" cy="6471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31906-1589-4160-879D-40A9338F6E14}">
      <dsp:nvSpPr>
        <dsp:cNvPr id="0" name=""/>
        <dsp:cNvSpPr/>
      </dsp:nvSpPr>
      <dsp:spPr>
        <a:xfrm>
          <a:off x="1358994" y="502"/>
          <a:ext cx="3676169" cy="117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526" tIns="124526" rIns="124526" bIns="12452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Twinkl Light" panose="02000000000000000000" pitchFamily="2" charset="0"/>
            </a:rPr>
            <a:t>Please bring any medicines to the School Office 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Twinkl Light" panose="02000000000000000000" pitchFamily="2" charset="0"/>
            </a:rPr>
            <a:t>(not in book bags).</a:t>
          </a:r>
        </a:p>
      </dsp:txBody>
      <dsp:txXfrm>
        <a:off x="1358994" y="502"/>
        <a:ext cx="3676169" cy="1176618"/>
      </dsp:txXfrm>
    </dsp:sp>
    <dsp:sp modelId="{3B9F0474-5C11-4335-ADF1-AC6B9E6791CD}">
      <dsp:nvSpPr>
        <dsp:cNvPr id="0" name=""/>
        <dsp:cNvSpPr/>
      </dsp:nvSpPr>
      <dsp:spPr>
        <a:xfrm>
          <a:off x="0" y="1471276"/>
          <a:ext cx="5035164" cy="11766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B1A92-60A4-4E9A-A6A0-E729F66563AF}">
      <dsp:nvSpPr>
        <dsp:cNvPr id="0" name=""/>
        <dsp:cNvSpPr/>
      </dsp:nvSpPr>
      <dsp:spPr>
        <a:xfrm>
          <a:off x="326204" y="3134505"/>
          <a:ext cx="647140" cy="6471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8B398-4405-41C6-883E-53B94E84CEE9}">
      <dsp:nvSpPr>
        <dsp:cNvPr id="0" name=""/>
        <dsp:cNvSpPr/>
      </dsp:nvSpPr>
      <dsp:spPr>
        <a:xfrm>
          <a:off x="1358994" y="1471276"/>
          <a:ext cx="3676169" cy="117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526" tIns="124526" rIns="124526" bIns="12452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Twinkl Light" panose="02000000000000000000" pitchFamily="2" charset="0"/>
            </a:rPr>
            <a:t>We welcome birthday treats for the children but please ensure these are chocolate (nut free) and not lollipops/sweets.</a:t>
          </a:r>
        </a:p>
      </dsp:txBody>
      <dsp:txXfrm>
        <a:off x="1358994" y="1471276"/>
        <a:ext cx="3676169" cy="1176618"/>
      </dsp:txXfrm>
    </dsp:sp>
    <dsp:sp modelId="{170A5724-3AF7-43CB-BC71-53940E786A00}">
      <dsp:nvSpPr>
        <dsp:cNvPr id="0" name=""/>
        <dsp:cNvSpPr/>
      </dsp:nvSpPr>
      <dsp:spPr>
        <a:xfrm>
          <a:off x="0" y="2942050"/>
          <a:ext cx="5035164" cy="11766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6E8D90-A6AE-4103-9C47-A26C9AA93DAD}">
      <dsp:nvSpPr>
        <dsp:cNvPr id="0" name=""/>
        <dsp:cNvSpPr/>
      </dsp:nvSpPr>
      <dsp:spPr>
        <a:xfrm>
          <a:off x="326210" y="1717725"/>
          <a:ext cx="647140" cy="6471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09418F-D7B9-449F-9726-E45CECCFC695}">
      <dsp:nvSpPr>
        <dsp:cNvPr id="0" name=""/>
        <dsp:cNvSpPr/>
      </dsp:nvSpPr>
      <dsp:spPr>
        <a:xfrm>
          <a:off x="1358994" y="2942050"/>
          <a:ext cx="3676169" cy="11766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526" tIns="124526" rIns="124526" bIns="12452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Twinkl Light" panose="02000000000000000000" pitchFamily="2" charset="0"/>
            </a:rPr>
            <a:t>Please note we are a </a:t>
          </a:r>
          <a:r>
            <a:rPr lang="en-US" sz="1500" b="1" kern="1200" dirty="0">
              <a:latin typeface="Twinkl Light" panose="02000000000000000000" pitchFamily="2" charset="0"/>
            </a:rPr>
            <a:t>nut free </a:t>
          </a:r>
          <a:r>
            <a:rPr lang="en-US" sz="1500" kern="1200" dirty="0">
              <a:latin typeface="Twinkl Light" panose="02000000000000000000" pitchFamily="2" charset="0"/>
            </a:rPr>
            <a:t>school.</a:t>
          </a:r>
        </a:p>
      </dsp:txBody>
      <dsp:txXfrm>
        <a:off x="1358994" y="2942050"/>
        <a:ext cx="3676169" cy="1176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5CF4E-D66F-4DA3-86FB-E2F802F1E9CE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DABC9-2CBF-4D83-96B7-79D340BF7C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90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D11CA-E4A7-413D-8B8F-F0EB0EF7BAA3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936E6-579A-41C5-898A-31787C2EFE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294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936E6-579A-41C5-898A-31787C2EFEE5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844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9AE1-8B24-923C-332F-6D0CD5F12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A601D2-94E4-6F91-B84F-355AF8290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51EB5-DEEF-7CFD-294A-882AEEBED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D7BB9-75AE-061D-77C6-303DE2B1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5FCC7-619B-5408-F6B0-B7FEE64E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50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D4C9-0BC5-77DB-635E-0C6B48423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3C439-564D-9E38-2F8C-867CE2230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7DF9F-B473-BCB8-44C4-154BF755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08214-B831-F1D4-915A-AE3BCCCF2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1D8F6-6CB1-746E-E703-23423277B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17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4913-821B-77E2-B81D-7B9FCCE4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5B2B2-59B3-56F5-2B78-82365C893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C8D20-BECB-ADFA-633C-0ACE59DFB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69182-F8A8-9E3E-2863-01FDF0A2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C4CD8-9A3E-BE50-39B2-BF6F3E01C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07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FA81-D293-22A3-CA65-ECBDFC61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26935-CB6D-EBCC-162B-CC5356725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CB98CB-D4D8-D895-2268-FC175761B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6DC5F-4B01-BB33-5CF3-C43451D4C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1C9B1-8FE9-911C-8B0F-CEFF41A0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A9F18-F2A2-73B8-0543-4A7AC811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6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5627-4694-F500-98E7-259A0604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8503F-1878-0F2A-BFB7-7E66F6EE3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A3389-CD35-440A-7062-060CCA2C6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FDE70-E29B-287A-5000-1366D479F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F8E7B4-5491-0351-6191-D2777E3FC2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953776-7362-71C6-FDFD-307451565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E446E-A5D7-1A23-2700-09C20ED8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718494-26BC-7FB1-B293-8FB08036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059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0259-BEF0-1F36-D555-1B7C6BF03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15D8BC-2890-F644-B068-8159146E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8E50D-00CB-206E-6BA8-1C5DD19C8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AA6DB9-A179-BA78-3A31-1D8A982FB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73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45CAD-402D-57A4-F8AF-D5838656C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143AB-D8B5-9AC3-DD80-A6EDF103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ADE9D-5271-024C-27E0-E896EF8E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0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DE764-6EB4-C41B-1B63-932DD766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E9526-E248-F018-2B7E-8880146BD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E29DD-2B83-CD8B-F5B9-543A1745F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E108B-34B1-EFFB-B00C-CA3E9A8A3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2C524-6B53-DF16-479F-2FAEE1C6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880A4-D1C4-52E2-E374-256A11B9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84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BF12-2088-0D52-2F67-677ED9B6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7BE8A-282E-7014-12AB-501FBF636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CFC04-4AEB-D24C-ABAA-B95A0BB70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885A3-8CA7-94A5-1FD8-9B9BBA67C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A26EA-9087-C68A-156D-8B4D6070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FDB5C-ECF4-FF6E-6804-CAB5912E2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70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B214B-B1E5-2505-01CA-4F3035303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3117A-3180-8F39-A9E1-CE6D61F99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D7A29-FD43-14BF-C3E0-7C2547751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F75F7-1B80-E34B-EB3C-2F28E402B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7B29A-CF72-A78B-1976-FF4152EA9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95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3B19A-A830-D9DD-F9EC-8E6100F68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74C95-003A-074E-232D-053A60561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1FF54-8314-675E-CCF3-226ACA9A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9852C-CEFC-4925-5148-5580A377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3B57C-B0D4-DA26-4AA7-6547E966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21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7B73EF-7199-4FCC-759D-8D743FFC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F51BF-7A41-DD85-BCE7-C629A47CE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66CC1-D53C-76BE-3D2E-47B9DD5B6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F9504F-3DD6-4D46-A497-FEF70D78002F}" type="datetimeFigureOut">
              <a:rPr lang="en-GB" smtClean="0"/>
              <a:pPr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468A-F19A-C3A4-4328-9FF782EA7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70D2C-D0A4-A65C-C2E7-0E8A7FA54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5CA060-EC8A-445D-B136-C3CA4F98D8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51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25D33A-FF9A-CC58-BDEB-4009C7A12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66CCFCE-F8C9-2622-F668-8ACBAEB34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DD9B13-A437-15DD-7D31-79EA3E78E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5610966" cy="1481328"/>
          </a:xfrm>
        </p:spPr>
        <p:txBody>
          <a:bodyPr anchor="b">
            <a:normAutofit fontScale="90000"/>
          </a:bodyPr>
          <a:lstStyle/>
          <a:p>
            <a:r>
              <a:rPr lang="en-GB" sz="54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Welcome to Burman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7C04B8-2DA1-94F6-4FE1-77DCFFDE7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5D21D-C626-2B09-459F-A514406925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0"/>
            <a:ext cx="2757246" cy="27572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3F4C0-6A29-FFB6-668E-21650A8E8CC4}"/>
              </a:ext>
            </a:extLst>
          </p:cNvPr>
          <p:cNvSpPr txBox="1"/>
          <p:nvPr/>
        </p:nvSpPr>
        <p:spPr>
          <a:xfrm>
            <a:off x="539552" y="2896733"/>
            <a:ext cx="8064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 Infant" pitchFamily="2" charset="0"/>
                <a:ea typeface="Sassoon Infant" pitchFamily="2" charset="0"/>
              </a:rPr>
              <a:t>Thank you for choosing us for your child’s first steps of their educational journey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E884E7-B03A-A43C-F51E-7217ACFCD3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36" y="4085952"/>
            <a:ext cx="3546728" cy="266004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0349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388D35-AEB8-9CB6-1F54-4A68B1C6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B8D6B4D-DADF-BD93-14D4-50E3A98C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DC6706-4040-9724-0A3D-F5391D65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4242814" cy="1481328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Mrs Greensmith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10275002-A43E-0767-D34C-F5E49C640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1E19E-AC77-CA64-202A-D981C6CB5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0"/>
            <a:ext cx="2757246" cy="2757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41AB5E-4267-C285-E65E-897CA953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400" y="2945886"/>
            <a:ext cx="3269200" cy="336129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0622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3362D-443E-E93E-B28A-5DFF8767C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181146-11CC-FD9A-7161-B1D60FFD7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76CCA-C1CD-8099-8132-AD1D9E3E7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4242814" cy="1481328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Mrs McVeigh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11F2E40A-FFE6-CB78-3F9D-239B6F652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2FCEA9-252A-80A8-E17A-3ECB144D03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0"/>
            <a:ext cx="2757246" cy="2757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73624F-1636-88EA-BA0F-2989B0ECFF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080" y="2662608"/>
            <a:ext cx="3087840" cy="364502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0806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8E2587-580E-F8C9-A55A-197CEFFAB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4CECC-6730-7E37-B4F3-C476C536C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810"/>
            <a:ext cx="406755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kern="12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Nursery Induction Sessions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77EFA7-306B-7A06-2EB0-60BB039F2900}"/>
              </a:ext>
            </a:extLst>
          </p:cNvPr>
          <p:cNvSpPr txBox="1"/>
          <p:nvPr/>
        </p:nvSpPr>
        <p:spPr>
          <a:xfrm>
            <a:off x="237311" y="1947651"/>
            <a:ext cx="757811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In your information pack, you will find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details of the Induction process at Burman. </a:t>
            </a:r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assoon Infant" pitchFamily="2" charset="0"/>
              <a:ea typeface="Sassoon Infant" pitchFamily="2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These include;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Your initial visit to our Nursery setting, this week.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Your Child’s Home Visit (September).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A ‘Stay and Play’ session (September).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A 1hr group session for your child to attend during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   the first week of term.</a:t>
            </a:r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assoon Infant" pitchFamily="2" charset="0"/>
              <a:ea typeface="Sassoon Infant" pitchFamily="2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latin typeface="Sassoon Infant" pitchFamily="2" charset="0"/>
                <a:ea typeface="Sassoon Infant" pitchFamily="2" charset="0"/>
              </a:rPr>
              <a:t>Full 3-hour sessions from will begin from</a:t>
            </a:r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assoon Infant" pitchFamily="2" charset="0"/>
                <a:ea typeface="Sassoon Infant" pitchFamily="2" charset="0"/>
              </a:rPr>
              <a:t>Monday 7</a:t>
            </a:r>
            <a:r>
              <a:rPr lang="en-US" sz="2000" baseline="30000" dirty="0">
                <a:latin typeface="Sassoon Infant" pitchFamily="2" charset="0"/>
                <a:ea typeface="Sassoon Infant" pitchFamily="2" charset="0"/>
              </a:rPr>
              <a:t>th</a:t>
            </a:r>
            <a:r>
              <a:rPr lang="en-US" sz="2000" dirty="0">
                <a:latin typeface="Sassoon Infant" pitchFamily="2" charset="0"/>
                <a:ea typeface="Sassoon Infant" pitchFamily="2" charset="0"/>
              </a:rPr>
              <a:t> September 2026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481DC-1039-EA39-CF21-A60479752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r="9752" b="3"/>
          <a:stretch>
            <a:fillRect/>
          </a:stretch>
        </p:blipFill>
        <p:spPr bwMode="auto"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A96C2-A836-51C4-549B-803F58B87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8" t="7904" r="7058" b="5610"/>
          <a:stretch>
            <a:fillRect/>
          </a:stretch>
        </p:blipFill>
        <p:spPr>
          <a:xfrm>
            <a:off x="5872665" y="3925722"/>
            <a:ext cx="3072801" cy="252127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2074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741" y="2293112"/>
            <a:ext cx="2342075" cy="2339241"/>
          </a:xfrm>
          <a:prstGeom prst="rect">
            <a:avLst/>
          </a:prstGeom>
          <a:noFill/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2494" y="0"/>
            <a:ext cx="5671506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948" y="82593"/>
            <a:ext cx="4670548" cy="2338295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Little Owls </a:t>
            </a:r>
            <a:br>
              <a:rPr lang="en-GB" sz="4000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</a:br>
            <a:br>
              <a:rPr lang="en-GB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</a:br>
            <a:r>
              <a:rPr lang="en-GB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Burman’s Wraparound Provision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9514" y="2560829"/>
            <a:ext cx="3771900" cy="18288"/>
          </a:xfrm>
          <a:custGeom>
            <a:avLst/>
            <a:gdLst>
              <a:gd name="csX0" fmla="*/ 0 w 3771900"/>
              <a:gd name="csY0" fmla="*/ 0 h 18288"/>
              <a:gd name="csX1" fmla="*/ 704088 w 3771900"/>
              <a:gd name="csY1" fmla="*/ 0 h 18288"/>
              <a:gd name="csX2" fmla="*/ 1370457 w 3771900"/>
              <a:gd name="csY2" fmla="*/ 0 h 18288"/>
              <a:gd name="csX3" fmla="*/ 2036826 w 3771900"/>
              <a:gd name="csY3" fmla="*/ 0 h 18288"/>
              <a:gd name="csX4" fmla="*/ 2552319 w 3771900"/>
              <a:gd name="csY4" fmla="*/ 0 h 18288"/>
              <a:gd name="csX5" fmla="*/ 3105531 w 3771900"/>
              <a:gd name="csY5" fmla="*/ 0 h 18288"/>
              <a:gd name="csX6" fmla="*/ 3771900 w 3771900"/>
              <a:gd name="csY6" fmla="*/ 0 h 18288"/>
              <a:gd name="csX7" fmla="*/ 3771900 w 3771900"/>
              <a:gd name="csY7" fmla="*/ 18288 h 18288"/>
              <a:gd name="csX8" fmla="*/ 3143250 w 3771900"/>
              <a:gd name="csY8" fmla="*/ 18288 h 18288"/>
              <a:gd name="csX9" fmla="*/ 2627757 w 3771900"/>
              <a:gd name="csY9" fmla="*/ 18288 h 18288"/>
              <a:gd name="csX10" fmla="*/ 2112264 w 3771900"/>
              <a:gd name="csY10" fmla="*/ 18288 h 18288"/>
              <a:gd name="csX11" fmla="*/ 1445895 w 3771900"/>
              <a:gd name="csY11" fmla="*/ 18288 h 18288"/>
              <a:gd name="csX12" fmla="*/ 892683 w 3771900"/>
              <a:gd name="csY12" fmla="*/ 18288 h 18288"/>
              <a:gd name="csX13" fmla="*/ 0 w 3771900"/>
              <a:gd name="csY13" fmla="*/ 18288 h 18288"/>
              <a:gd name="csX14" fmla="*/ 0 w 377190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771900" h="18288" fill="none" extrusionOk="0">
                <a:moveTo>
                  <a:pt x="0" y="0"/>
                </a:moveTo>
                <a:cubicBezTo>
                  <a:pt x="285982" y="-16509"/>
                  <a:pt x="373591" y="28957"/>
                  <a:pt x="704088" y="0"/>
                </a:cubicBezTo>
                <a:cubicBezTo>
                  <a:pt x="1034585" y="-28957"/>
                  <a:pt x="1127575" y="15529"/>
                  <a:pt x="1370457" y="0"/>
                </a:cubicBezTo>
                <a:cubicBezTo>
                  <a:pt x="1613339" y="-15529"/>
                  <a:pt x="1901330" y="-18417"/>
                  <a:pt x="2036826" y="0"/>
                </a:cubicBezTo>
                <a:cubicBezTo>
                  <a:pt x="2172322" y="18417"/>
                  <a:pt x="2391554" y="24426"/>
                  <a:pt x="2552319" y="0"/>
                </a:cubicBezTo>
                <a:cubicBezTo>
                  <a:pt x="2713084" y="-24426"/>
                  <a:pt x="2832344" y="19126"/>
                  <a:pt x="3105531" y="0"/>
                </a:cubicBezTo>
                <a:cubicBezTo>
                  <a:pt x="3378718" y="-19126"/>
                  <a:pt x="3624591" y="4962"/>
                  <a:pt x="3771900" y="0"/>
                </a:cubicBezTo>
                <a:cubicBezTo>
                  <a:pt x="3771400" y="8855"/>
                  <a:pt x="3772009" y="14521"/>
                  <a:pt x="3771900" y="18288"/>
                </a:cubicBezTo>
                <a:cubicBezTo>
                  <a:pt x="3458898" y="17742"/>
                  <a:pt x="3421743" y="-6827"/>
                  <a:pt x="3143250" y="18288"/>
                </a:cubicBezTo>
                <a:cubicBezTo>
                  <a:pt x="2864757" y="43403"/>
                  <a:pt x="2852800" y="27764"/>
                  <a:pt x="2627757" y="18288"/>
                </a:cubicBezTo>
                <a:cubicBezTo>
                  <a:pt x="2402714" y="8812"/>
                  <a:pt x="2240384" y="-3809"/>
                  <a:pt x="2112264" y="18288"/>
                </a:cubicBezTo>
                <a:cubicBezTo>
                  <a:pt x="1984144" y="40385"/>
                  <a:pt x="1648028" y="25259"/>
                  <a:pt x="1445895" y="18288"/>
                </a:cubicBezTo>
                <a:cubicBezTo>
                  <a:pt x="1243762" y="11317"/>
                  <a:pt x="1123026" y="22466"/>
                  <a:pt x="892683" y="18288"/>
                </a:cubicBezTo>
                <a:cubicBezTo>
                  <a:pt x="662340" y="14110"/>
                  <a:pt x="180978" y="-26198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3771900" h="18288" stroke="0" extrusionOk="0">
                <a:moveTo>
                  <a:pt x="0" y="0"/>
                </a:moveTo>
                <a:cubicBezTo>
                  <a:pt x="168080" y="-24280"/>
                  <a:pt x="426899" y="-27643"/>
                  <a:pt x="590931" y="0"/>
                </a:cubicBezTo>
                <a:cubicBezTo>
                  <a:pt x="754963" y="27643"/>
                  <a:pt x="943937" y="-964"/>
                  <a:pt x="1106424" y="0"/>
                </a:cubicBezTo>
                <a:cubicBezTo>
                  <a:pt x="1268911" y="964"/>
                  <a:pt x="1620128" y="24107"/>
                  <a:pt x="1810512" y="0"/>
                </a:cubicBezTo>
                <a:cubicBezTo>
                  <a:pt x="2000896" y="-24107"/>
                  <a:pt x="2173109" y="23508"/>
                  <a:pt x="2401443" y="0"/>
                </a:cubicBezTo>
                <a:cubicBezTo>
                  <a:pt x="2629777" y="-23508"/>
                  <a:pt x="2762620" y="-19902"/>
                  <a:pt x="2992374" y="0"/>
                </a:cubicBezTo>
                <a:cubicBezTo>
                  <a:pt x="3222128" y="19902"/>
                  <a:pt x="3483193" y="6322"/>
                  <a:pt x="3771900" y="0"/>
                </a:cubicBezTo>
                <a:cubicBezTo>
                  <a:pt x="3771002" y="7180"/>
                  <a:pt x="3772069" y="13790"/>
                  <a:pt x="3771900" y="18288"/>
                </a:cubicBezTo>
                <a:cubicBezTo>
                  <a:pt x="3466427" y="17166"/>
                  <a:pt x="3360902" y="-2444"/>
                  <a:pt x="3143250" y="18288"/>
                </a:cubicBezTo>
                <a:cubicBezTo>
                  <a:pt x="2925598" y="39020"/>
                  <a:pt x="2852709" y="34774"/>
                  <a:pt x="2627757" y="18288"/>
                </a:cubicBezTo>
                <a:cubicBezTo>
                  <a:pt x="2402805" y="1802"/>
                  <a:pt x="2156087" y="-12568"/>
                  <a:pt x="1999107" y="18288"/>
                </a:cubicBezTo>
                <a:cubicBezTo>
                  <a:pt x="1842127" y="49144"/>
                  <a:pt x="1528676" y="3672"/>
                  <a:pt x="1370457" y="18288"/>
                </a:cubicBezTo>
                <a:cubicBezTo>
                  <a:pt x="1212238" y="32905"/>
                  <a:pt x="1007440" y="24475"/>
                  <a:pt x="779526" y="18288"/>
                </a:cubicBezTo>
                <a:cubicBezTo>
                  <a:pt x="551612" y="12101"/>
                  <a:pt x="175765" y="8638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4789" y="2798064"/>
            <a:ext cx="5291707" cy="3417611"/>
          </a:xfrm>
        </p:spPr>
        <p:txBody>
          <a:bodyPr anchor="t">
            <a:normAutofit/>
          </a:bodyPr>
          <a:lstStyle/>
          <a:p>
            <a:r>
              <a:rPr lang="en-GB" sz="2400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12 noon – 3:00pm (with the option of extending until 3:30pm)</a:t>
            </a:r>
          </a:p>
          <a:p>
            <a:pPr marL="0" indent="0">
              <a:buNone/>
            </a:pPr>
            <a:endParaRPr lang="en-GB" sz="2400" dirty="0">
              <a:solidFill>
                <a:srgbClr val="FFFFFF"/>
              </a:solidFill>
              <a:latin typeface="Sassoon Infant" pitchFamily="2" charset="0"/>
              <a:ea typeface="Sassoon Infant" pitchFamily="2" charset="0"/>
            </a:endParaRPr>
          </a:p>
          <a:p>
            <a:r>
              <a:rPr lang="en-GB" sz="2400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Early Years Funding or paid option</a:t>
            </a:r>
          </a:p>
          <a:p>
            <a:pPr marL="0" indent="0">
              <a:buNone/>
            </a:pPr>
            <a:endParaRPr lang="en-GB" sz="2400" dirty="0">
              <a:solidFill>
                <a:srgbClr val="FFFFFF"/>
              </a:solidFill>
              <a:latin typeface="Sassoon Infant" pitchFamily="2" charset="0"/>
              <a:ea typeface="Sassoon Infant" pitchFamily="2" charset="0"/>
            </a:endParaRPr>
          </a:p>
          <a:p>
            <a:r>
              <a:rPr lang="en-GB" sz="2400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Chargeable hot lunch or packed lunch</a:t>
            </a:r>
          </a:p>
          <a:p>
            <a:pPr marL="0" indent="0">
              <a:buNone/>
            </a:pPr>
            <a:endParaRPr lang="en-GB" sz="2400" dirty="0">
              <a:solidFill>
                <a:srgbClr val="FFFFFF"/>
              </a:solidFill>
              <a:latin typeface="Sassoon Infant" pitchFamily="2" charset="0"/>
              <a:ea typeface="Sassoon Infant" pitchFamily="2" charset="0"/>
            </a:endParaRPr>
          </a:p>
          <a:p>
            <a:r>
              <a:rPr lang="en-GB" sz="2400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Flexible offer</a:t>
            </a:r>
          </a:p>
        </p:txBody>
      </p:sp>
    </p:spTree>
    <p:extLst>
      <p:ext uri="{BB962C8B-B14F-4D97-AF65-F5344CB8AC3E}">
        <p14:creationId xmlns:p14="http://schemas.microsoft.com/office/powerpoint/2010/main" val="284725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The EYFS Curriculum 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864" y="1068524"/>
            <a:ext cx="5179868" cy="6392924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The EYFS curriculum is delivered in an interactive way, enabling children to learn through play.</a:t>
            </a:r>
          </a:p>
          <a:p>
            <a:pPr marL="0" indent="0">
              <a:buNone/>
            </a:pPr>
            <a:r>
              <a:rPr lang="en-US" dirty="0">
                <a:latin typeface="Sassoon Infant" pitchFamily="2" charset="0"/>
                <a:ea typeface="Sassoon Infant" pitchFamily="2" charset="0"/>
              </a:rPr>
              <a:t> </a:t>
            </a:r>
          </a:p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We have Focused activities (adult led) and Free Flow / Continuous Provision activities (free choice).</a:t>
            </a:r>
          </a:p>
          <a:p>
            <a:pPr marL="0" indent="0">
              <a:buNone/>
            </a:pPr>
            <a:endParaRPr lang="en-US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The principles we apply are:</a:t>
            </a:r>
          </a:p>
          <a:p>
            <a:pPr marL="514350" indent="-514350">
              <a:buAutoNum type="arabicPeriod"/>
            </a:pPr>
            <a:r>
              <a:rPr lang="en-US" dirty="0">
                <a:latin typeface="Sassoon Infant" pitchFamily="2" charset="0"/>
                <a:ea typeface="Sassoon Infant" pitchFamily="2" charset="0"/>
              </a:rPr>
              <a:t>Each child is unique, </a:t>
            </a:r>
          </a:p>
          <a:p>
            <a:pPr marL="514350" indent="-514350">
              <a:buAutoNum type="arabicPeriod"/>
            </a:pPr>
            <a:r>
              <a:rPr lang="en-US" dirty="0">
                <a:latin typeface="Sassoon Infant" pitchFamily="2" charset="0"/>
                <a:ea typeface="Sassoon Infant" pitchFamily="2" charset="0"/>
              </a:rPr>
              <a:t>We nurture positive relationships, </a:t>
            </a:r>
          </a:p>
          <a:p>
            <a:pPr marL="514350" indent="-514350">
              <a:buAutoNum type="arabicPeriod"/>
            </a:pPr>
            <a:r>
              <a:rPr lang="en-US" dirty="0">
                <a:latin typeface="Sassoon Infant" pitchFamily="2" charset="0"/>
                <a:ea typeface="Sassoon Infant" pitchFamily="2" charset="0"/>
              </a:rPr>
              <a:t>We prepare an enabling environment as the context for children to learn and explore.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17A5C8C6-8BD9-A928-BAC1-C0B4AF76DE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934591" cy="951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128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EYFS Curriculum Overview</a:t>
            </a:r>
            <a:br>
              <a:rPr lang="en-GB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</a:br>
            <a:br>
              <a:rPr lang="en-GB" b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</a:br>
            <a:r>
              <a:rPr lang="en-GB" b="1" i="1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What your child will do</a:t>
            </a:r>
            <a:br>
              <a:rPr lang="en-GB" b="1" i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5724DC4D-83C7-F802-FE05-F289B512C90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128270" y="530100"/>
            <a:ext cx="5179868" cy="5585619"/>
          </a:xfrm>
          <a:prstGeom prst="rect">
            <a:avLst/>
          </a:prstGeom>
        </p:spPr>
        <p:txBody>
          <a:bodyPr rtlCol="0" anchor="ctr">
            <a:normAutofit lnSpcReduction="10000"/>
          </a:bodyPr>
          <a:lstStyle/>
          <a:p>
            <a:pPr marL="0" indent="0">
              <a:buNone/>
            </a:pPr>
            <a:r>
              <a:rPr lang="en-GB" sz="2400" b="1" u="sng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Seven Key Areas of Learning:</a:t>
            </a:r>
          </a:p>
          <a:p>
            <a:pPr marL="0" indent="0">
              <a:buNone/>
            </a:pPr>
            <a:endParaRPr lang="en-GB" sz="1900" b="1" u="sng" dirty="0">
              <a:solidFill>
                <a:srgbClr val="C00000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indent="-342900">
              <a:buAutoNum type="arabicPeriod"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Personal, Social and Emotional Development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2. Communication, Language and Literacy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3. Physical Development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4. Literacy 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5. Mathematics 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6. Understanding the World</a:t>
            </a:r>
          </a:p>
          <a:p>
            <a:pPr marL="0" indent="0">
              <a:buNone/>
            </a:pP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7. Expressive Arts &amp; Design</a:t>
            </a:r>
          </a:p>
          <a:p>
            <a:pPr marL="0" indent="0">
              <a:buNone/>
            </a:pPr>
            <a:endParaRPr lang="en-GB" sz="1900" i="1" dirty="0">
              <a:latin typeface="Twinkl Light" panose="02000000000000000000" pitchFamily="2" charset="0"/>
            </a:endParaRPr>
          </a:p>
        </p:txBody>
      </p:sp>
      <p:pic>
        <p:nvPicPr>
          <p:cNvPr id="8" name="Picture 7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7A95CDC9-1B8B-38A3-FE01-5300464B34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61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AFBB1-BEA1-5A41-CD0C-4D0BB2AD1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Prime Areas of the Curriculum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BB9F7-2056-610B-5A1C-8855F152F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857" y="591344"/>
            <a:ext cx="5256584" cy="5585619"/>
          </a:xfrm>
        </p:spPr>
        <p:txBody>
          <a:bodyPr anchor="ctr">
            <a:normAutofit/>
          </a:bodyPr>
          <a:lstStyle/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GB" sz="2400" b="1" u="sng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Personal, Social and Emotional 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en-GB" sz="2400" b="1" u="sng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Development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spcBef>
                <a:spcPts val="0"/>
              </a:spcBef>
              <a:defRPr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Form positive relationships with adults and children through a variety of activities</a:t>
            </a:r>
          </a:p>
          <a:p>
            <a:pPr marL="342900" lvl="0" indent="-342900" defTabSz="914400">
              <a:spcBef>
                <a:spcPts val="0"/>
              </a:spcBef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spcBef>
                <a:spcPts val="0"/>
              </a:spcBef>
              <a:defRPr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Develop language skills and confidence through play and focus activities</a:t>
            </a:r>
          </a:p>
          <a:p>
            <a:pPr marL="342900" lvl="0" indent="-342900" defTabSz="914400">
              <a:spcBef>
                <a:spcPts val="0"/>
              </a:spcBef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spcBef>
                <a:spcPts val="0"/>
              </a:spcBef>
              <a:defRPr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Learn to follow rules and work alongside others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spcBef>
                <a:spcPts val="0"/>
              </a:spcBef>
              <a:defRPr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Support children in the development of their resilience, independence and perseverance skills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spcBef>
                <a:spcPts val="0"/>
              </a:spcBef>
              <a:defRPr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Manage their own basic hygiene and personal needs.</a:t>
            </a:r>
          </a:p>
          <a:p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F37D656C-B8EE-1C38-870A-89FB8D748D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16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02DF7-C91B-2388-7816-13404C34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F9F92A-9F3E-4A21-1BCB-4D0C8271E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E2B331C-BA31-E5AB-2918-6610ABF50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E252D-9CB7-912B-76BA-A6EB5E8CA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u="sng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Prime Areas of the Curriculum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8EC672A0-08E6-DAA2-42B5-D8D10DC86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F6351-3402-BD2C-4CBA-972C4B076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1724" y="764704"/>
            <a:ext cx="5179868" cy="5585619"/>
          </a:xfrm>
        </p:spPr>
        <p:txBody>
          <a:bodyPr anchor="ctr">
            <a:normAutofit/>
          </a:bodyPr>
          <a:lstStyle/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2400" b="1" u="sng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Communication, Language and Literacy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Listen to stories and join in with discussions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Answer questions and talk about own experiences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Learn to express themselves effectively in a variety of social situations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Express their ideas and feelings in full sentences, including use of past, present and future tenses.</a:t>
            </a:r>
          </a:p>
          <a:p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2BA8FC3B-9C7D-9BD9-5714-09B3FA9BC8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6314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AFB0D-5498-09EE-88AE-FCDA3C8EB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41A8D1A-9E3E-ED3D-DC2F-E2827251A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CF02D0A-A789-44F2-A112-086202EC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24D69-4C3B-FDAD-488F-A1368695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u="sng">
                <a:solidFill>
                  <a:srgbClr val="FFFFFF"/>
                </a:solidFill>
                <a:latin typeface="Twinkl Light" panose="02000000000000000000" pitchFamily="2" charset="0"/>
              </a:rPr>
              <a:t>Prime Areas of the Curriculum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B62BBBB-DD5C-ECD9-76DD-5141AF123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9ADC-43EA-2CEB-8A47-855A86146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2400" b="1" u="sng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Physical Development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Learn to move in a variety of ways through PE sessions and outdoor opportunities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Demonstrate strength, balance and co-ordination when playing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Develop pencil skills for handwriting</a:t>
            </a: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endParaRPr lang="en-GB" dirty="0">
              <a:solidFill>
                <a:prstClr val="black"/>
              </a:solidFill>
              <a:latin typeface="Sassoon Infant" pitchFamily="2" charset="0"/>
              <a:ea typeface="Sassoon Infant" pitchFamily="2" charset="0"/>
            </a:endParaRPr>
          </a:p>
          <a:p>
            <a:pPr marL="342900" lvl="0" indent="-34290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>
                <a:solidFill>
                  <a:prstClr val="black"/>
                </a:solidFill>
                <a:latin typeface="Sassoon Infant" pitchFamily="2" charset="0"/>
                <a:ea typeface="Sassoon Infant" pitchFamily="2" charset="0"/>
              </a:rPr>
              <a:t>Use a range of small tools including scissors, paintbrushes and cutlery</a:t>
            </a:r>
          </a:p>
          <a:p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04899C75-0BD4-49A7-A54B-AB98E12B3A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6856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-1"/>
            <a:ext cx="4737614" cy="1481328"/>
          </a:xfrm>
        </p:spPr>
        <p:txBody>
          <a:bodyPr anchor="b">
            <a:norm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Little Wandle </a:t>
            </a:r>
            <a:br>
              <a:rPr lang="en-GB" b="1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</a:br>
            <a:r>
              <a:rPr lang="en-GB" b="1" dirty="0">
                <a:solidFill>
                  <a:srgbClr val="C00000"/>
                </a:solidFill>
                <a:latin typeface="Sassoon Infant" pitchFamily="2" charset="0"/>
                <a:ea typeface="Sassoon Infant" pitchFamily="2" charset="0"/>
              </a:rPr>
              <a:t>Foundations for Phonics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4101084" cy="3893058"/>
          </a:xfrm>
        </p:spPr>
        <p:txBody>
          <a:bodyPr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latin typeface="Twinkl Light" panose="02000000000000000000" pitchFamily="2" charset="0"/>
              </a:rPr>
              <a:t> </a:t>
            </a:r>
            <a:r>
              <a:rPr lang="en-GB" sz="2000" dirty="0">
                <a:latin typeface="Sassoon Infant" pitchFamily="2" charset="0"/>
                <a:ea typeface="Sassoon Infant" pitchFamily="2" charset="0"/>
              </a:rPr>
              <a:t>To give every child the best possible start to their reading journey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 To build the foundations for children to succeed with phonics in Reception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 Little Wandle’s Tuning into sounds and Rhyme time activities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latin typeface="Sassoon Infant" pitchFamily="2" charset="0"/>
                <a:ea typeface="Sassoon Infant" pitchFamily="2" charset="0"/>
              </a:rPr>
              <a:t> Phonics is making connections between the sounds (phonemes) of our spoken words and the letters that are used to write them down (graphemes). 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600" dirty="0"/>
          </a:p>
          <a:p>
            <a:pPr>
              <a:buFont typeface="Wingdings" panose="05000000000000000000" pitchFamily="2" charset="2"/>
              <a:buChar char="ü"/>
            </a:pPr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685" b="15302"/>
          <a:stretch/>
        </p:blipFill>
        <p:spPr>
          <a:xfrm>
            <a:off x="5047488" y="1988840"/>
            <a:ext cx="4094226" cy="239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3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3D8A00-0881-3BA0-37C5-1FA2791E89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3" r="3270" b="4"/>
          <a:stretch>
            <a:fillRect/>
          </a:stretch>
        </p:blipFill>
        <p:spPr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effectLst>
            <a:softEdge rad="63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D54651-076B-C381-8C24-CEA7F48A7E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57" b="4"/>
          <a:stretch>
            <a:fillRect/>
          </a:stretch>
        </p:blipFill>
        <p:spPr>
          <a:xfrm>
            <a:off x="5536267" y="3456433"/>
            <a:ext cx="3607733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effectLst>
            <a:softEdge rad="63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D8E66E-B05D-E670-657A-B3CEFE0C93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3" r="5290" b="4"/>
          <a:stretch>
            <a:fillRect/>
          </a:stretch>
        </p:blipFill>
        <p:spPr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effectLst>
            <a:softEdge rad="63500"/>
          </a:effectLst>
        </p:spPr>
      </p:pic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34" y="670009"/>
            <a:ext cx="2401895" cy="1325563"/>
          </a:xfrm>
        </p:spPr>
        <p:txBody>
          <a:bodyPr>
            <a:noAutofit/>
          </a:bodyPr>
          <a:lstStyle/>
          <a:p>
            <a:pPr algn="ctr"/>
            <a:r>
              <a:rPr lang="en-GB" sz="29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Classroom </a:t>
            </a:r>
            <a:br>
              <a:rPr lang="en-GB" sz="29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</a:br>
            <a:r>
              <a:rPr lang="en-GB" sz="29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and </a:t>
            </a:r>
            <a:br>
              <a:rPr lang="en-GB" sz="29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</a:br>
            <a:r>
              <a:rPr lang="en-GB" sz="29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Outdoor Areas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3CB188-C80F-230C-53B2-F9CF1A1E18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" r="18871" b="4"/>
          <a:stretch>
            <a:fillRect/>
          </a:stretch>
        </p:blipFill>
        <p:spPr>
          <a:xfrm>
            <a:off x="5553279" y="10"/>
            <a:ext cx="3590721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20582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8263A24-0C1F-4677-B43C-4AE14E27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3664" y="304802"/>
            <a:ext cx="8323012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50421E-B151-CF33-5722-98932ADD5CA5}"/>
              </a:ext>
            </a:extLst>
          </p:cNvPr>
          <p:cNvSpPr txBox="1">
            <a:spLocks/>
          </p:cNvSpPr>
          <p:nvPr/>
        </p:nvSpPr>
        <p:spPr>
          <a:xfrm>
            <a:off x="651510" y="405575"/>
            <a:ext cx="375132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</a:pPr>
            <a:r>
              <a:rPr lang="en-US" sz="31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Classroom and Outdoor Areas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088" y="76442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56" y="1072979"/>
            <a:ext cx="1021458" cy="685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6C2B81-DC94-43AE-F237-34838F6AA4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58556" y="286147"/>
            <a:ext cx="4073652" cy="305523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AABA0F-3E8B-CDC8-C377-3EBF5451C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58556" y="3497959"/>
            <a:ext cx="4073652" cy="305523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A388FF-A3B7-1154-398A-9D275504E5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19094" y="2488337"/>
            <a:ext cx="4073653" cy="30552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82075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0"/>
            <a:ext cx="8375586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196" y="0"/>
            <a:ext cx="836676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" y="548640"/>
            <a:ext cx="7626096" cy="1179576"/>
          </a:xfrm>
        </p:spPr>
        <p:txBody>
          <a:bodyPr>
            <a:normAutofit/>
          </a:bodyPr>
          <a:lstStyle/>
          <a:p>
            <a:r>
              <a:rPr lang="en-GB" sz="31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Cloakroom and Toilets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770799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E47AE7-E57B-D0F9-ADCD-757E8CFD4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491" b="1"/>
          <a:stretch>
            <a:fillRect/>
          </a:stretch>
        </p:blipFill>
        <p:spPr>
          <a:xfrm rot="10800000">
            <a:off x="290059" y="2567446"/>
            <a:ext cx="4082199" cy="33456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FB4F62-9166-52B2-E2F5-EEAC5B7C5A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7446"/>
            <a:ext cx="4361302" cy="327121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48059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4242814" cy="1481328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School Uniform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97" y="2832844"/>
            <a:ext cx="7195142" cy="3547872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Red polo shirt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Grey trousers / skirt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Burman sweater / cardigan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Black shoes (no laces)</a:t>
            </a:r>
          </a:p>
          <a:p>
            <a:pPr marL="0" indent="0">
              <a:buNone/>
            </a:pPr>
            <a:endParaRPr lang="en-GB" sz="19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endParaRPr lang="en-GB" sz="19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endParaRPr lang="en-GB" sz="19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Please label all items with your child’s name.</a:t>
            </a:r>
          </a:p>
          <a:p>
            <a:pPr marL="0" indent="0">
              <a:buNone/>
            </a:pPr>
            <a:endParaRPr lang="en-GB" sz="19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endParaRPr lang="en-GB" sz="19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endParaRPr lang="en-GB" sz="1900" dirty="0"/>
          </a:p>
          <a:p>
            <a:pPr marL="0" indent="0">
              <a:buNone/>
            </a:pPr>
            <a:endParaRPr lang="en-GB" sz="1900" dirty="0"/>
          </a:p>
          <a:p>
            <a:endParaRPr lang="en-GB" sz="1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10487-624A-5940-AD49-20A81F5A6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64381" y="1618223"/>
            <a:ext cx="4559795" cy="341984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197075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PE Kit</a:t>
            </a:r>
            <a:endParaRPr lang="en-GB" sz="4700" dirty="0">
              <a:latin typeface="Twinkl Light" panose="02000000000000000000" pitchFamily="2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sX0" fmla="*/ 0 w 8140446"/>
              <a:gd name="csY0" fmla="*/ 0 h 18288"/>
              <a:gd name="csX1" fmla="*/ 434157 w 8140446"/>
              <a:gd name="csY1" fmla="*/ 0 h 18288"/>
              <a:gd name="csX2" fmla="*/ 1193932 w 8140446"/>
              <a:gd name="csY2" fmla="*/ 0 h 18288"/>
              <a:gd name="csX3" fmla="*/ 1628089 w 8140446"/>
              <a:gd name="csY3" fmla="*/ 0 h 18288"/>
              <a:gd name="csX4" fmla="*/ 2225055 w 8140446"/>
              <a:gd name="csY4" fmla="*/ 0 h 18288"/>
              <a:gd name="csX5" fmla="*/ 3066235 w 8140446"/>
              <a:gd name="csY5" fmla="*/ 0 h 18288"/>
              <a:gd name="csX6" fmla="*/ 3744605 w 8140446"/>
              <a:gd name="csY6" fmla="*/ 0 h 18288"/>
              <a:gd name="csX7" fmla="*/ 4504380 w 8140446"/>
              <a:gd name="csY7" fmla="*/ 0 h 18288"/>
              <a:gd name="csX8" fmla="*/ 5101346 w 8140446"/>
              <a:gd name="csY8" fmla="*/ 0 h 18288"/>
              <a:gd name="csX9" fmla="*/ 5779717 w 8140446"/>
              <a:gd name="csY9" fmla="*/ 0 h 18288"/>
              <a:gd name="csX10" fmla="*/ 6620896 w 8140446"/>
              <a:gd name="csY10" fmla="*/ 0 h 18288"/>
              <a:gd name="csX11" fmla="*/ 7136458 w 8140446"/>
              <a:gd name="csY11" fmla="*/ 0 h 18288"/>
              <a:gd name="csX12" fmla="*/ 8140446 w 8140446"/>
              <a:gd name="csY12" fmla="*/ 0 h 18288"/>
              <a:gd name="csX13" fmla="*/ 8140446 w 8140446"/>
              <a:gd name="csY13" fmla="*/ 18288 h 18288"/>
              <a:gd name="csX14" fmla="*/ 7543480 w 8140446"/>
              <a:gd name="csY14" fmla="*/ 18288 h 18288"/>
              <a:gd name="csX15" fmla="*/ 7109323 w 8140446"/>
              <a:gd name="csY15" fmla="*/ 18288 h 18288"/>
              <a:gd name="csX16" fmla="*/ 6430952 w 8140446"/>
              <a:gd name="csY16" fmla="*/ 18288 h 18288"/>
              <a:gd name="csX17" fmla="*/ 5915391 w 8140446"/>
              <a:gd name="csY17" fmla="*/ 18288 h 18288"/>
              <a:gd name="csX18" fmla="*/ 5237020 w 8140446"/>
              <a:gd name="csY18" fmla="*/ 18288 h 18288"/>
              <a:gd name="csX19" fmla="*/ 4558650 w 8140446"/>
              <a:gd name="csY19" fmla="*/ 18288 h 18288"/>
              <a:gd name="csX20" fmla="*/ 3880279 w 8140446"/>
              <a:gd name="csY20" fmla="*/ 18288 h 18288"/>
              <a:gd name="csX21" fmla="*/ 3201909 w 8140446"/>
              <a:gd name="csY21" fmla="*/ 18288 h 18288"/>
              <a:gd name="csX22" fmla="*/ 2604943 w 8140446"/>
              <a:gd name="csY22" fmla="*/ 18288 h 18288"/>
              <a:gd name="csX23" fmla="*/ 1845168 w 8140446"/>
              <a:gd name="csY23" fmla="*/ 18288 h 18288"/>
              <a:gd name="csX24" fmla="*/ 1166797 w 8140446"/>
              <a:gd name="csY24" fmla="*/ 18288 h 18288"/>
              <a:gd name="csX25" fmla="*/ 0 w 8140446"/>
              <a:gd name="csY25" fmla="*/ 18288 h 18288"/>
              <a:gd name="csX26" fmla="*/ 0 w 8140446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94920" y="9103"/>
                  <a:pt x="287892" y="-4966"/>
                  <a:pt x="434157" y="0"/>
                </a:cubicBezTo>
                <a:cubicBezTo>
                  <a:pt x="580422" y="4966"/>
                  <a:pt x="943595" y="-14182"/>
                  <a:pt x="1193932" y="0"/>
                </a:cubicBezTo>
                <a:cubicBezTo>
                  <a:pt x="1444270" y="14182"/>
                  <a:pt x="1472129" y="5523"/>
                  <a:pt x="1628089" y="0"/>
                </a:cubicBezTo>
                <a:cubicBezTo>
                  <a:pt x="1784049" y="-5523"/>
                  <a:pt x="1962419" y="-17322"/>
                  <a:pt x="2225055" y="0"/>
                </a:cubicBezTo>
                <a:cubicBezTo>
                  <a:pt x="2487691" y="17322"/>
                  <a:pt x="2700681" y="1311"/>
                  <a:pt x="3066235" y="0"/>
                </a:cubicBezTo>
                <a:cubicBezTo>
                  <a:pt x="3431789" y="-1311"/>
                  <a:pt x="3405662" y="25081"/>
                  <a:pt x="3744605" y="0"/>
                </a:cubicBezTo>
                <a:cubicBezTo>
                  <a:pt x="4083548" y="-25081"/>
                  <a:pt x="4265111" y="-11945"/>
                  <a:pt x="4504380" y="0"/>
                </a:cubicBezTo>
                <a:cubicBezTo>
                  <a:pt x="4743649" y="11945"/>
                  <a:pt x="4860394" y="-2832"/>
                  <a:pt x="5101346" y="0"/>
                </a:cubicBezTo>
                <a:cubicBezTo>
                  <a:pt x="5342298" y="2832"/>
                  <a:pt x="5456387" y="23676"/>
                  <a:pt x="5779717" y="0"/>
                </a:cubicBezTo>
                <a:cubicBezTo>
                  <a:pt x="6103047" y="-23676"/>
                  <a:pt x="6270379" y="-37291"/>
                  <a:pt x="6620896" y="0"/>
                </a:cubicBezTo>
                <a:cubicBezTo>
                  <a:pt x="6971413" y="37291"/>
                  <a:pt x="6989068" y="24674"/>
                  <a:pt x="7136458" y="0"/>
                </a:cubicBezTo>
                <a:cubicBezTo>
                  <a:pt x="7283848" y="-24674"/>
                  <a:pt x="7752532" y="-22436"/>
                  <a:pt x="8140446" y="0"/>
                </a:cubicBezTo>
                <a:cubicBezTo>
                  <a:pt x="8140314" y="7702"/>
                  <a:pt x="8140234" y="13511"/>
                  <a:pt x="8140446" y="18288"/>
                </a:cubicBezTo>
                <a:cubicBezTo>
                  <a:pt x="7906329" y="-3043"/>
                  <a:pt x="7681180" y="27465"/>
                  <a:pt x="7543480" y="18288"/>
                </a:cubicBezTo>
                <a:cubicBezTo>
                  <a:pt x="7405780" y="9111"/>
                  <a:pt x="7216607" y="3660"/>
                  <a:pt x="7109323" y="18288"/>
                </a:cubicBezTo>
                <a:cubicBezTo>
                  <a:pt x="7002039" y="32916"/>
                  <a:pt x="6576231" y="42692"/>
                  <a:pt x="6430952" y="18288"/>
                </a:cubicBezTo>
                <a:cubicBezTo>
                  <a:pt x="6285673" y="-6116"/>
                  <a:pt x="6138840" y="34521"/>
                  <a:pt x="5915391" y="18288"/>
                </a:cubicBezTo>
                <a:cubicBezTo>
                  <a:pt x="5691942" y="2055"/>
                  <a:pt x="5459460" y="51666"/>
                  <a:pt x="5237020" y="18288"/>
                </a:cubicBezTo>
                <a:cubicBezTo>
                  <a:pt x="5014580" y="-15090"/>
                  <a:pt x="4747677" y="40449"/>
                  <a:pt x="4558650" y="18288"/>
                </a:cubicBezTo>
                <a:cubicBezTo>
                  <a:pt x="4369623" y="-3873"/>
                  <a:pt x="4146061" y="12568"/>
                  <a:pt x="3880279" y="18288"/>
                </a:cubicBezTo>
                <a:cubicBezTo>
                  <a:pt x="3614497" y="24008"/>
                  <a:pt x="3473808" y="-12908"/>
                  <a:pt x="3201909" y="18288"/>
                </a:cubicBezTo>
                <a:cubicBezTo>
                  <a:pt x="2930010" y="49484"/>
                  <a:pt x="2728175" y="-3430"/>
                  <a:pt x="2604943" y="18288"/>
                </a:cubicBezTo>
                <a:cubicBezTo>
                  <a:pt x="2481711" y="40006"/>
                  <a:pt x="2004334" y="26952"/>
                  <a:pt x="1845168" y="18288"/>
                </a:cubicBezTo>
                <a:cubicBezTo>
                  <a:pt x="1686003" y="9624"/>
                  <a:pt x="1375070" y="37580"/>
                  <a:pt x="1166797" y="18288"/>
                </a:cubicBezTo>
                <a:cubicBezTo>
                  <a:pt x="958524" y="-1004"/>
                  <a:pt x="342846" y="888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42435" y="-24533"/>
                  <a:pt x="380026" y="17447"/>
                  <a:pt x="596966" y="0"/>
                </a:cubicBezTo>
                <a:cubicBezTo>
                  <a:pt x="813906" y="-17447"/>
                  <a:pt x="830530" y="13462"/>
                  <a:pt x="1031123" y="0"/>
                </a:cubicBezTo>
                <a:cubicBezTo>
                  <a:pt x="1231716" y="-13462"/>
                  <a:pt x="1634038" y="0"/>
                  <a:pt x="1872303" y="0"/>
                </a:cubicBezTo>
                <a:cubicBezTo>
                  <a:pt x="2110568" y="0"/>
                  <a:pt x="2261934" y="-25727"/>
                  <a:pt x="2469269" y="0"/>
                </a:cubicBezTo>
                <a:cubicBezTo>
                  <a:pt x="2676604" y="25727"/>
                  <a:pt x="2790440" y="16284"/>
                  <a:pt x="3066235" y="0"/>
                </a:cubicBezTo>
                <a:cubicBezTo>
                  <a:pt x="3342030" y="-16284"/>
                  <a:pt x="3685603" y="41976"/>
                  <a:pt x="3907414" y="0"/>
                </a:cubicBezTo>
                <a:cubicBezTo>
                  <a:pt x="4129225" y="-41976"/>
                  <a:pt x="4177416" y="-7598"/>
                  <a:pt x="4422976" y="0"/>
                </a:cubicBezTo>
                <a:cubicBezTo>
                  <a:pt x="4668536" y="7598"/>
                  <a:pt x="5023499" y="-28058"/>
                  <a:pt x="5264155" y="0"/>
                </a:cubicBezTo>
                <a:cubicBezTo>
                  <a:pt x="5504811" y="28058"/>
                  <a:pt x="5703675" y="13288"/>
                  <a:pt x="6105335" y="0"/>
                </a:cubicBezTo>
                <a:cubicBezTo>
                  <a:pt x="6506995" y="-13288"/>
                  <a:pt x="6455516" y="-5124"/>
                  <a:pt x="6783705" y="0"/>
                </a:cubicBezTo>
                <a:cubicBezTo>
                  <a:pt x="7111894" y="5124"/>
                  <a:pt x="7512856" y="10604"/>
                  <a:pt x="8140446" y="0"/>
                </a:cubicBezTo>
                <a:cubicBezTo>
                  <a:pt x="8140458" y="8833"/>
                  <a:pt x="8140986" y="9830"/>
                  <a:pt x="8140446" y="18288"/>
                </a:cubicBezTo>
                <a:cubicBezTo>
                  <a:pt x="7959314" y="3345"/>
                  <a:pt x="7870113" y="10437"/>
                  <a:pt x="7706289" y="18288"/>
                </a:cubicBezTo>
                <a:cubicBezTo>
                  <a:pt x="7542465" y="26139"/>
                  <a:pt x="7157940" y="17482"/>
                  <a:pt x="6865109" y="18288"/>
                </a:cubicBezTo>
                <a:cubicBezTo>
                  <a:pt x="6572278" y="19094"/>
                  <a:pt x="6524256" y="38051"/>
                  <a:pt x="6349548" y="18288"/>
                </a:cubicBezTo>
                <a:cubicBezTo>
                  <a:pt x="6174840" y="-1475"/>
                  <a:pt x="5951624" y="174"/>
                  <a:pt x="5671177" y="18288"/>
                </a:cubicBezTo>
                <a:cubicBezTo>
                  <a:pt x="5390730" y="36402"/>
                  <a:pt x="5222992" y="60058"/>
                  <a:pt x="4829998" y="18288"/>
                </a:cubicBezTo>
                <a:cubicBezTo>
                  <a:pt x="4437004" y="-23482"/>
                  <a:pt x="4344181" y="39087"/>
                  <a:pt x="4151627" y="18288"/>
                </a:cubicBezTo>
                <a:cubicBezTo>
                  <a:pt x="3959073" y="-2511"/>
                  <a:pt x="3886970" y="32875"/>
                  <a:pt x="3717470" y="18288"/>
                </a:cubicBezTo>
                <a:cubicBezTo>
                  <a:pt x="3547970" y="3701"/>
                  <a:pt x="3451521" y="31872"/>
                  <a:pt x="3201909" y="18288"/>
                </a:cubicBezTo>
                <a:cubicBezTo>
                  <a:pt x="2952297" y="4704"/>
                  <a:pt x="2543413" y="6029"/>
                  <a:pt x="2360729" y="18288"/>
                </a:cubicBezTo>
                <a:cubicBezTo>
                  <a:pt x="2178045" y="30547"/>
                  <a:pt x="1906056" y="25847"/>
                  <a:pt x="1682359" y="18288"/>
                </a:cubicBezTo>
                <a:cubicBezTo>
                  <a:pt x="1458662" y="10730"/>
                  <a:pt x="1330405" y="8046"/>
                  <a:pt x="1166797" y="18288"/>
                </a:cubicBezTo>
                <a:cubicBezTo>
                  <a:pt x="1003189" y="28530"/>
                  <a:pt x="278098" y="19533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29384"/>
            <a:ext cx="8640960" cy="42519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300" b="1" u="sng" dirty="0">
                <a:latin typeface="Sassoon Infant" pitchFamily="2" charset="0"/>
                <a:ea typeface="Sassoon Infant" pitchFamily="2" charset="0"/>
              </a:rPr>
              <a:t>On your child’s PE days please can they come dressed in the following: </a:t>
            </a:r>
          </a:p>
          <a:p>
            <a:pPr marL="0" indent="0">
              <a:buNone/>
            </a:pPr>
            <a:endParaRPr lang="en-GB" sz="2300" b="1" u="sng" dirty="0">
              <a:latin typeface="Sassoon Infant" pitchFamily="2" charset="0"/>
              <a:ea typeface="Sassoon Infant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White t-shirt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Burman sweater or cardigan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Black leggings or joggers </a:t>
            </a:r>
          </a:p>
          <a:p>
            <a:pPr marL="0" indent="0">
              <a:buNone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  (red shorts in the summer)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Trainers (preferably black)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2400" dirty="0">
              <a:latin typeface="Sassoon Infant" pitchFamily="2" charset="0"/>
              <a:ea typeface="Sassoon Infant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>
                <a:latin typeface="Sassoon Infant" pitchFamily="2" charset="0"/>
                <a:ea typeface="Sassoon Infant" pitchFamily="2" charset="0"/>
              </a:rPr>
              <a:t>Your PE days will be confirmed in September. </a:t>
            </a:r>
          </a:p>
          <a:p>
            <a:pPr marL="0" indent="0">
              <a:buNone/>
            </a:pPr>
            <a:endParaRPr lang="en-GB" sz="2400" dirty="0">
              <a:latin typeface="Twinkl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Please label all items with your child’s name.</a:t>
            </a:r>
          </a:p>
          <a:p>
            <a:endParaRPr lang="en-GB" sz="1900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D8C3E6BF-4300-35F8-BCC1-72B96A173C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207046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6ED616-9E56-D2F4-94CE-6FFEBF51D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30305" y="2849513"/>
            <a:ext cx="4005064" cy="300379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272438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196A7E-695F-C59A-7332-49C9EB204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345A1-1658-238C-1CBD-AC97977E2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Preparing for Nursery</a:t>
            </a:r>
          </a:p>
        </p:txBody>
      </p:sp>
      <p:sp>
        <p:nvSpPr>
          <p:cNvPr id="1042" name="Arc 104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E03D-2F44-1687-3831-7F59293A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454" y="1031145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What can I do to help my child prepare?</a:t>
            </a:r>
          </a:p>
          <a:p>
            <a:pPr marL="0" indent="0">
              <a:buNone/>
            </a:pPr>
            <a:endParaRPr lang="en-GB" b="1" dirty="0">
              <a:latin typeface="Sassoon Infant" pitchFamily="2" charset="0"/>
              <a:ea typeface="Sassoon Infant" pitchFamily="2" charset="0"/>
            </a:endParaRPr>
          </a:p>
          <a:p>
            <a:pPr marL="457200" indent="-457200"/>
            <a:r>
              <a:rPr lang="en-GB" dirty="0">
                <a:latin typeface="Sassoon Infant" pitchFamily="2" charset="0"/>
                <a:ea typeface="Sassoon Infant" pitchFamily="2" charset="0"/>
              </a:rPr>
              <a:t>Support your child to be both toilet trained and use the toilet independently where possible</a:t>
            </a:r>
          </a:p>
          <a:p>
            <a:pPr marL="457200" indent="-457200"/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457200" indent="-457200"/>
            <a:r>
              <a:rPr lang="en-GB" dirty="0">
                <a:latin typeface="Sassoon Infant" pitchFamily="2" charset="0"/>
                <a:ea typeface="Sassoon Infant" pitchFamily="2" charset="0"/>
              </a:rPr>
              <a:t>Encourage independent hand washing</a:t>
            </a:r>
          </a:p>
          <a:p>
            <a:pPr marL="457200" indent="-457200"/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457200" indent="-457200"/>
            <a:r>
              <a:rPr lang="en-GB" dirty="0">
                <a:latin typeface="Sassoon Infant" pitchFamily="2" charset="0"/>
                <a:ea typeface="Sassoon Infant" pitchFamily="2" charset="0"/>
              </a:rPr>
              <a:t>To help them to learn to take off and put on their own coat</a:t>
            </a:r>
          </a:p>
          <a:p>
            <a:pPr marL="457200" indent="-457200"/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457200" indent="-457200"/>
            <a:r>
              <a:rPr lang="en-GB" dirty="0">
                <a:latin typeface="Sassoon Infant" pitchFamily="2" charset="0"/>
                <a:ea typeface="Sassoon Infant" pitchFamily="2" charset="0"/>
              </a:rPr>
              <a:t>Support your child to share with others and take turns</a:t>
            </a:r>
          </a:p>
          <a:p>
            <a:pPr marL="0" indent="0">
              <a:buNone/>
            </a:pPr>
            <a:endParaRPr lang="en-GB" dirty="0">
              <a:latin typeface="Twinkl Light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38A3371A-73F6-81D7-86A5-3AEAF77A3A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310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B6043-1383-93C3-D9D4-6DFAE6A23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8CC564FE-18C6-7D8A-A66E-45B191C48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2E7B45F3-10AC-A91E-39D5-0424A6684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F8952-CCCD-4E5A-C7B6-4D1C90C7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Sassoon Infant" pitchFamily="2" charset="0"/>
                <a:ea typeface="Sassoon Infant" pitchFamily="2" charset="0"/>
              </a:rPr>
              <a:t>Preparing for Nursery</a:t>
            </a:r>
          </a:p>
        </p:txBody>
      </p:sp>
      <p:sp>
        <p:nvSpPr>
          <p:cNvPr id="1042" name="Arc 1041">
            <a:extLst>
              <a:ext uri="{FF2B5EF4-FFF2-40B4-BE49-F238E27FC236}">
                <a16:creationId xmlns:a16="http://schemas.microsoft.com/office/drawing/2014/main" id="{6FBE4309-29B3-8F55-E664-57CF69CF3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D809C-AFE9-7D9F-E2ED-D4C21A348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5454" y="1170739"/>
            <a:ext cx="5373059" cy="5386764"/>
          </a:xfrm>
        </p:spPr>
        <p:txBody>
          <a:bodyPr anchor="ctr">
            <a:normAutofit/>
          </a:bodyPr>
          <a:lstStyle/>
          <a:p>
            <a:pPr marL="342900" indent="-342900"/>
            <a:r>
              <a:rPr lang="en-GB" sz="2000" dirty="0">
                <a:latin typeface="Sassoon Infant" pitchFamily="2" charset="0"/>
                <a:ea typeface="Sassoon Infant" pitchFamily="2" charset="0"/>
              </a:rPr>
              <a:t>To help develop your child’s organisational and independent skills for the school day such as carrying their own bag, being able to open their bag and place things in there</a:t>
            </a:r>
          </a:p>
          <a:p>
            <a:pPr marL="342900" indent="-342900"/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342900" indent="-342900"/>
            <a:r>
              <a:rPr lang="en-GB" sz="2000" dirty="0">
                <a:latin typeface="Sassoon Infant" pitchFamily="2" charset="0"/>
                <a:ea typeface="Sassoon Infant" pitchFamily="2" charset="0"/>
              </a:rPr>
              <a:t>Encourage your child to recognise their own belongings such as coat, lunch box and water bottle. Please label everything with their name!</a:t>
            </a:r>
          </a:p>
          <a:p>
            <a:pPr marL="342900" indent="-342900"/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342900" indent="-342900"/>
            <a:r>
              <a:rPr lang="en-GB" sz="2000" dirty="0">
                <a:latin typeface="Sassoon Infant" pitchFamily="2" charset="0"/>
                <a:ea typeface="Sassoon Infant" pitchFamily="2" charset="0"/>
              </a:rPr>
              <a:t>Share books together, help your child to develop a love of books</a:t>
            </a:r>
          </a:p>
          <a:p>
            <a:pPr marL="342900" indent="-342900"/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342900" indent="-342900"/>
            <a:r>
              <a:rPr lang="en-US" sz="2000" dirty="0">
                <a:latin typeface="Sassoon Infant" pitchFamily="2" charset="0"/>
                <a:ea typeface="Sassoon Infant" pitchFamily="2" charset="0"/>
              </a:rPr>
              <a:t>Sing number rhymes together and encourage your child to </a:t>
            </a:r>
            <a:r>
              <a:rPr lang="en-US" sz="2000" dirty="0" err="1">
                <a:latin typeface="Sassoon Infant" pitchFamily="2" charset="0"/>
                <a:ea typeface="Sassoon Infant" pitchFamily="2" charset="0"/>
              </a:rPr>
              <a:t>recognise</a:t>
            </a:r>
            <a:r>
              <a:rPr lang="en-US" sz="2000" dirty="0">
                <a:latin typeface="Sassoon Infant" pitchFamily="2" charset="0"/>
                <a:ea typeface="Sassoon Infant" pitchFamily="2" charset="0"/>
              </a:rPr>
              <a:t> numbers in their environment</a:t>
            </a:r>
            <a:endParaRPr lang="en-GB" sz="2000" dirty="0"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endParaRPr lang="en-GB" dirty="0">
              <a:latin typeface="Twinkl Light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en-GB" dirty="0"/>
          </a:p>
        </p:txBody>
      </p:sp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998D7E11-6D17-FDFC-84BD-47E70153967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02280"/>
            <a:ext cx="983939" cy="950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09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061" y="612668"/>
            <a:ext cx="5170932" cy="1444752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Everyday essentials…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sX0" fmla="*/ 0 w 3182691"/>
              <a:gd name="csY0" fmla="*/ 0 h 18288"/>
              <a:gd name="csX1" fmla="*/ 636538 w 3182691"/>
              <a:gd name="csY1" fmla="*/ 0 h 18288"/>
              <a:gd name="csX2" fmla="*/ 1273076 w 3182691"/>
              <a:gd name="csY2" fmla="*/ 0 h 18288"/>
              <a:gd name="csX3" fmla="*/ 1909615 w 3182691"/>
              <a:gd name="csY3" fmla="*/ 0 h 18288"/>
              <a:gd name="csX4" fmla="*/ 2482499 w 3182691"/>
              <a:gd name="csY4" fmla="*/ 0 h 18288"/>
              <a:gd name="csX5" fmla="*/ 3182691 w 3182691"/>
              <a:gd name="csY5" fmla="*/ 0 h 18288"/>
              <a:gd name="csX6" fmla="*/ 3182691 w 3182691"/>
              <a:gd name="csY6" fmla="*/ 18288 h 18288"/>
              <a:gd name="csX7" fmla="*/ 2609807 w 3182691"/>
              <a:gd name="csY7" fmla="*/ 18288 h 18288"/>
              <a:gd name="csX8" fmla="*/ 2068749 w 3182691"/>
              <a:gd name="csY8" fmla="*/ 18288 h 18288"/>
              <a:gd name="csX9" fmla="*/ 1432211 w 3182691"/>
              <a:gd name="csY9" fmla="*/ 18288 h 18288"/>
              <a:gd name="csX10" fmla="*/ 859327 w 3182691"/>
              <a:gd name="csY10" fmla="*/ 18288 h 18288"/>
              <a:gd name="csX11" fmla="*/ 0 w 3182691"/>
              <a:gd name="csY11" fmla="*/ 18288 h 18288"/>
              <a:gd name="csX12" fmla="*/ 0 w 3182691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18" y="2719062"/>
            <a:ext cx="5170932" cy="3848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In school, your child will need;</a:t>
            </a:r>
          </a:p>
          <a:p>
            <a:pPr marL="457200" indent="-457200">
              <a:buFont typeface="+mj-lt"/>
              <a:buAutoNum type="arabicPeriod"/>
            </a:pPr>
            <a:endParaRPr lang="en-GB" dirty="0">
              <a:latin typeface="Sassoon Infant" pitchFamily="2" charset="0"/>
              <a:ea typeface="Sassoon Infant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A filled, see through water bottle (no straps or strings please)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We have wellies in school but please feel free to bring in your own if you would like to.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latin typeface="Sassoon Infant" pitchFamily="2" charset="0"/>
                <a:ea typeface="Sassoon Infant" pitchFamily="2" charset="0"/>
              </a:rPr>
              <a:t>1 clear recent photo of your family including your child.</a:t>
            </a:r>
          </a:p>
          <a:p>
            <a:pPr marL="0" indent="0">
              <a:buNone/>
            </a:pPr>
            <a:endParaRPr lang="en-GB" sz="2000" b="1" u="sng" dirty="0">
              <a:solidFill>
                <a:srgbClr val="FF0000"/>
              </a:solidFill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Please label all items with your child’s name.</a:t>
            </a:r>
          </a:p>
          <a:p>
            <a:pPr marL="457200" indent="-457200">
              <a:buFont typeface="+mj-lt"/>
              <a:buAutoNum type="arabicPeriod"/>
            </a:pPr>
            <a:endParaRPr lang="en-GB" sz="19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1861" y="3068960"/>
            <a:ext cx="2239242" cy="239788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D536EFA2-47A6-814A-58CB-A6EB7E0D6C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207046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406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EA8780-F6F2-1EFC-F08F-A697E00FB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E465758-A293-164F-EAE4-19C809B8D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0854A-D342-5A04-5BB2-6A67176FE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35" y="290360"/>
            <a:ext cx="5170932" cy="1444752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Book Bags 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4FD098B0-9FC4-FB08-0850-75B6F7FEF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sX0" fmla="*/ 0 w 3182691"/>
              <a:gd name="csY0" fmla="*/ 0 h 18288"/>
              <a:gd name="csX1" fmla="*/ 636538 w 3182691"/>
              <a:gd name="csY1" fmla="*/ 0 h 18288"/>
              <a:gd name="csX2" fmla="*/ 1273076 w 3182691"/>
              <a:gd name="csY2" fmla="*/ 0 h 18288"/>
              <a:gd name="csX3" fmla="*/ 1909615 w 3182691"/>
              <a:gd name="csY3" fmla="*/ 0 h 18288"/>
              <a:gd name="csX4" fmla="*/ 2482499 w 3182691"/>
              <a:gd name="csY4" fmla="*/ 0 h 18288"/>
              <a:gd name="csX5" fmla="*/ 3182691 w 3182691"/>
              <a:gd name="csY5" fmla="*/ 0 h 18288"/>
              <a:gd name="csX6" fmla="*/ 3182691 w 3182691"/>
              <a:gd name="csY6" fmla="*/ 18288 h 18288"/>
              <a:gd name="csX7" fmla="*/ 2609807 w 3182691"/>
              <a:gd name="csY7" fmla="*/ 18288 h 18288"/>
              <a:gd name="csX8" fmla="*/ 2068749 w 3182691"/>
              <a:gd name="csY8" fmla="*/ 18288 h 18288"/>
              <a:gd name="csX9" fmla="*/ 1432211 w 3182691"/>
              <a:gd name="csY9" fmla="*/ 18288 h 18288"/>
              <a:gd name="csX10" fmla="*/ 859327 w 3182691"/>
              <a:gd name="csY10" fmla="*/ 18288 h 18288"/>
              <a:gd name="csX11" fmla="*/ 0 w 3182691"/>
              <a:gd name="csY11" fmla="*/ 18288 h 18288"/>
              <a:gd name="csX12" fmla="*/ 0 w 3182691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7F622-AA97-549A-1518-7395B71DE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18" y="2719062"/>
            <a:ext cx="5761842" cy="3848578"/>
          </a:xfrm>
        </p:spPr>
        <p:txBody>
          <a:bodyPr>
            <a:normAutofit/>
          </a:bodyPr>
          <a:lstStyle/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Your child will be given their Burman Book Bag. </a:t>
            </a:r>
          </a:p>
          <a:p>
            <a:pPr marL="0" indent="0">
              <a:buNone/>
            </a:pPr>
            <a:endParaRPr lang="en-US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Please check this daily for letters and messages.</a:t>
            </a:r>
          </a:p>
          <a:p>
            <a:pPr marL="0" indent="0">
              <a:buNone/>
            </a:pPr>
            <a:endParaRPr lang="en-US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dirty="0">
                <a:latin typeface="Sassoon Infant" pitchFamily="2" charset="0"/>
                <a:ea typeface="Sassoon Infant" pitchFamily="2" charset="0"/>
              </a:rPr>
              <a:t>Please carry water bottle separately (i.e. not in the book bag).</a:t>
            </a:r>
          </a:p>
          <a:p>
            <a:pPr marL="0" indent="0">
              <a:buNone/>
            </a:pPr>
            <a:endParaRPr lang="en-GB" sz="2000" b="1" u="sng" dirty="0">
              <a:solidFill>
                <a:srgbClr val="FF0000"/>
              </a:solidFill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GB" sz="2000" b="1" u="sng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Please label with your child’s name.</a:t>
            </a:r>
          </a:p>
          <a:p>
            <a:pPr marL="457200" indent="-457200">
              <a:buFont typeface="+mj-lt"/>
              <a:buAutoNum type="arabicPeriod"/>
            </a:pPr>
            <a:endParaRPr lang="en-GB" sz="1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92FB2-7A70-576B-0E31-211822C854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8210" y="2866510"/>
            <a:ext cx="3766253" cy="282469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5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B4B0A0EB-F5E2-97C1-9B71-1941F833BF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207046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244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1677E-7239-8FBC-EBAB-298CE283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457200"/>
            <a:ext cx="3257550" cy="1929384"/>
          </a:xfrm>
        </p:spPr>
        <p:txBody>
          <a:bodyPr anchor="ctr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Burman’s Buddies </a:t>
            </a:r>
            <a:endParaRPr lang="en-GB" sz="4700" dirty="0">
              <a:solidFill>
                <a:srgbClr val="FF0000"/>
              </a:solidFill>
            </a:endParaRP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59251" y="1415034"/>
            <a:ext cx="1554480" cy="13716"/>
          </a:xfrm>
          <a:custGeom>
            <a:avLst/>
            <a:gdLst>
              <a:gd name="csX0" fmla="*/ 0 w 1554480"/>
              <a:gd name="csY0" fmla="*/ 0 h 13716"/>
              <a:gd name="csX1" fmla="*/ 549250 w 1554480"/>
              <a:gd name="csY1" fmla="*/ 0 h 13716"/>
              <a:gd name="csX2" fmla="*/ 1082954 w 1554480"/>
              <a:gd name="csY2" fmla="*/ 0 h 13716"/>
              <a:gd name="csX3" fmla="*/ 1554480 w 1554480"/>
              <a:gd name="csY3" fmla="*/ 0 h 13716"/>
              <a:gd name="csX4" fmla="*/ 1554480 w 1554480"/>
              <a:gd name="csY4" fmla="*/ 13716 h 13716"/>
              <a:gd name="csX5" fmla="*/ 1067410 w 1554480"/>
              <a:gd name="csY5" fmla="*/ 13716 h 13716"/>
              <a:gd name="csX6" fmla="*/ 549250 w 1554480"/>
              <a:gd name="csY6" fmla="*/ 13716 h 13716"/>
              <a:gd name="csX7" fmla="*/ 0 w 1554480"/>
              <a:gd name="csY7" fmla="*/ 13716 h 13716"/>
              <a:gd name="csX8" fmla="*/ 0 w 1554480"/>
              <a:gd name="csY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3716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3820" y="4959"/>
                  <a:pt x="1554594" y="10798"/>
                  <a:pt x="1554480" y="13716"/>
                </a:cubicBezTo>
                <a:cubicBezTo>
                  <a:pt x="1338847" y="1555"/>
                  <a:pt x="1215066" y="33279"/>
                  <a:pt x="1067410" y="13716"/>
                </a:cubicBezTo>
                <a:cubicBezTo>
                  <a:pt x="919754" y="-5847"/>
                  <a:pt x="800465" y="-1492"/>
                  <a:pt x="549250" y="13716"/>
                </a:cubicBezTo>
                <a:cubicBezTo>
                  <a:pt x="298035" y="28924"/>
                  <a:pt x="158868" y="18197"/>
                  <a:pt x="0" y="13716"/>
                </a:cubicBezTo>
                <a:cubicBezTo>
                  <a:pt x="488" y="8630"/>
                  <a:pt x="480" y="6612"/>
                  <a:pt x="0" y="0"/>
                </a:cubicBezTo>
                <a:close/>
              </a:path>
              <a:path w="1554480" h="13716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232" y="4157"/>
                  <a:pt x="1554673" y="7559"/>
                  <a:pt x="1554480" y="13716"/>
                </a:cubicBezTo>
                <a:cubicBezTo>
                  <a:pt x="1336087" y="7600"/>
                  <a:pt x="1310024" y="15187"/>
                  <a:pt x="1067410" y="13716"/>
                </a:cubicBezTo>
                <a:cubicBezTo>
                  <a:pt x="824796" y="12246"/>
                  <a:pt x="787902" y="30075"/>
                  <a:pt x="518160" y="13716"/>
                </a:cubicBezTo>
                <a:cubicBezTo>
                  <a:pt x="248418" y="-2643"/>
                  <a:pt x="133160" y="4633"/>
                  <a:pt x="0" y="13716"/>
                </a:cubicBezTo>
                <a:cubicBezTo>
                  <a:pt x="43" y="9160"/>
                  <a:pt x="-111" y="481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6FF0CA7-BEAE-C215-4E21-C29DD07FA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5946" y="457200"/>
            <a:ext cx="4808541" cy="2323728"/>
          </a:xfrm>
        </p:spPr>
        <p:txBody>
          <a:bodyPr anchor="ctr">
            <a:normAutofit fontScale="92500"/>
          </a:bodyPr>
          <a:lstStyle/>
          <a:p>
            <a:pPr marL="0" indent="0" fontAlgn="base">
              <a:buNone/>
            </a:pPr>
            <a:r>
              <a:rPr lang="en-US" sz="2600" b="1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Opening Hours</a:t>
            </a:r>
            <a:endParaRPr lang="en-GB" sz="2600" b="1" dirty="0">
              <a:solidFill>
                <a:srgbClr val="FF0000"/>
              </a:solidFill>
              <a:latin typeface="Sassoon Infant" pitchFamily="2" charset="0"/>
              <a:ea typeface="Sassoon Infant" pitchFamily="2" charset="0"/>
            </a:endParaRPr>
          </a:p>
          <a:p>
            <a:pPr marL="0" indent="0">
              <a:buNone/>
            </a:pPr>
            <a:r>
              <a:rPr lang="en-US" sz="1700" dirty="0">
                <a:latin typeface="Sassoon Infant" pitchFamily="2" charset="0"/>
                <a:ea typeface="Sassoon Infant" pitchFamily="2" charset="0"/>
              </a:rPr>
              <a:t>Burman’s Buddies operates Monday to Friday during </a:t>
            </a:r>
            <a:r>
              <a:rPr lang="en-US" sz="1700" b="1" dirty="0">
                <a:latin typeface="Sassoon Infant" pitchFamily="2" charset="0"/>
                <a:ea typeface="Sassoon Infant" pitchFamily="2" charset="0"/>
              </a:rPr>
              <a:t>term time only</a:t>
            </a:r>
            <a:r>
              <a:rPr lang="en-US" sz="1700" dirty="0">
                <a:latin typeface="Sassoon Infant" pitchFamily="2" charset="0"/>
                <a:ea typeface="Sassoon Infant" pitchFamily="2" charset="0"/>
              </a:rPr>
              <a:t>:</a:t>
            </a:r>
            <a:endParaRPr lang="en-GB" sz="1700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sz="1700" b="1" dirty="0">
                <a:latin typeface="Sassoon Infant" pitchFamily="2" charset="0"/>
                <a:ea typeface="Sassoon Infant" pitchFamily="2" charset="0"/>
              </a:rPr>
              <a:t>Before School:</a:t>
            </a:r>
            <a:r>
              <a:rPr lang="en-US" sz="1700" dirty="0">
                <a:latin typeface="Sassoon Infant" pitchFamily="2" charset="0"/>
                <a:ea typeface="Sassoon Infant" pitchFamily="2" charset="0"/>
              </a:rPr>
              <a:t> 8:00am – 8:55am / 9:00am (Nursery)</a:t>
            </a:r>
            <a:endParaRPr lang="en-GB" sz="1700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sz="1700" b="1" dirty="0">
                <a:latin typeface="Sassoon Infant" pitchFamily="2" charset="0"/>
                <a:ea typeface="Sassoon Infant" pitchFamily="2" charset="0"/>
              </a:rPr>
              <a:t>After School - Early:</a:t>
            </a:r>
            <a:r>
              <a:rPr lang="en-US" sz="1700" dirty="0">
                <a:latin typeface="Sassoon Infant" pitchFamily="2" charset="0"/>
                <a:ea typeface="Sassoon Infant" pitchFamily="2" charset="0"/>
              </a:rPr>
              <a:t> 3:30pm – 4:30pm</a:t>
            </a:r>
            <a:endParaRPr lang="en-GB" sz="1700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sz="1700" b="1" dirty="0">
                <a:latin typeface="Sassoon Infant" pitchFamily="2" charset="0"/>
                <a:ea typeface="Sassoon Infant" pitchFamily="2" charset="0"/>
              </a:rPr>
              <a:t>After School – Standard:</a:t>
            </a:r>
            <a:r>
              <a:rPr lang="en-US" sz="1700" dirty="0">
                <a:latin typeface="Sassoon Infant" pitchFamily="2" charset="0"/>
                <a:ea typeface="Sassoon Infant" pitchFamily="2" charset="0"/>
              </a:rPr>
              <a:t> 3:30pm – 5:00pm</a:t>
            </a:r>
            <a:endParaRPr lang="en-GB" sz="1700" dirty="0">
              <a:latin typeface="Sassoon Infant" pitchFamily="2" charset="0"/>
              <a:ea typeface="Sassoon Infant" pitchFamily="2" charset="0"/>
            </a:endParaRPr>
          </a:p>
          <a:p>
            <a:r>
              <a:rPr lang="en-US" sz="1700" b="1" dirty="0">
                <a:latin typeface="Sassoon Infant" pitchFamily="2" charset="0"/>
                <a:ea typeface="Sassoon Infant" pitchFamily="2" charset="0"/>
              </a:rPr>
              <a:t>After School – Late: </a:t>
            </a:r>
            <a:r>
              <a:rPr lang="en-US" sz="1700" dirty="0">
                <a:latin typeface="Sassoon Infant" pitchFamily="2" charset="0"/>
                <a:ea typeface="Sassoon Infant" pitchFamily="2" charset="0"/>
              </a:rPr>
              <a:t>3:30pm – 6:00pm</a:t>
            </a:r>
            <a:endParaRPr lang="en-GB" dirty="0">
              <a:latin typeface="Sassoon Infant" pitchFamily="2" charset="0"/>
              <a:ea typeface="Sassoon Infant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75762-EE03-8BCB-C569-986FF7CBC1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0" y="2689098"/>
            <a:ext cx="3678936" cy="3678936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A0292F-BE7F-DEA8-6547-160D424054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45" y="3068960"/>
            <a:ext cx="4101084" cy="307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8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Health and Safety 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77A83272-3992-5354-0662-01DA018A82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871137"/>
              </p:ext>
            </p:extLst>
          </p:nvPr>
        </p:nvGraphicFramePr>
        <p:xfrm>
          <a:off x="429369" y="2071316"/>
          <a:ext cx="5035164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BF11888-1DE8-1878-1231-665FCB8EB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931" y="2461745"/>
            <a:ext cx="2933700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o nuts sign Images - Free Download on Freepik">
            <a:extLst>
              <a:ext uri="{FF2B5EF4-FFF2-40B4-BE49-F238E27FC236}">
                <a16:creationId xmlns:a16="http://schemas.microsoft.com/office/drawing/2014/main" id="{3B50C792-0EFE-8E9A-C0F8-A93FD61D9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568" y="5229200"/>
            <a:ext cx="773394" cy="77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039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GB" sz="4700" dirty="0">
                <a:solidFill>
                  <a:srgbClr val="FF0000"/>
                </a:solidFill>
                <a:latin typeface="Sassoon Infant" pitchFamily="2" charset="0"/>
                <a:ea typeface="Sassoon Infant" pitchFamily="2" charset="0"/>
              </a:rPr>
              <a:t>Admission Forms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369" y="3429000"/>
            <a:ext cx="5035164" cy="106965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assoon Infant" pitchFamily="2" charset="0"/>
                <a:ea typeface="Sassoon Infant" pitchFamily="2" charset="0"/>
              </a:rPr>
              <a:t>Please complete and return as soon as possible – thank you.</a:t>
            </a:r>
          </a:p>
          <a:p>
            <a:endParaRPr lang="en-GB" sz="1900" dirty="0"/>
          </a:p>
        </p:txBody>
      </p:sp>
      <p:pic>
        <p:nvPicPr>
          <p:cNvPr id="4" name="Picture 2" descr="C:\Documents and Settings\jhelme\Local Settings\Temporary Internet Files\Content.IE5\9OE6E1PG\MC900441448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5" r="14490" b="-2"/>
          <a:stretch>
            <a:fillRect/>
          </a:stretch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s7khalsey\AppData\Local\Temp\Temp1_Burman Infant School_Logo Files (003).zip\Burman Infant School_Logo Files\jpeg\Burman Infant School_Colour Logo.jpg">
            <a:extLst>
              <a:ext uri="{FF2B5EF4-FFF2-40B4-BE49-F238E27FC236}">
                <a16:creationId xmlns:a16="http://schemas.microsoft.com/office/drawing/2014/main" id="{7896F629-B858-DAD5-F415-F10F0C8636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207046" cy="1152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78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0676" y="661975"/>
            <a:ext cx="5653491" cy="3573516"/>
          </a:xfrm>
        </p:spPr>
        <p:txBody>
          <a:bodyPr>
            <a:normAutofit/>
          </a:bodyPr>
          <a:lstStyle/>
          <a:p>
            <a:pPr algn="l"/>
            <a:r>
              <a:rPr lang="en-US" sz="4700" dirty="0">
                <a:latin typeface="Sassoon Infant" pitchFamily="2" charset="0"/>
                <a:ea typeface="Sassoon Infant" pitchFamily="2" charset="0"/>
              </a:rPr>
              <a:t>Thank you for coming. </a:t>
            </a:r>
            <a:br>
              <a:rPr lang="en-US" sz="4700" dirty="0">
                <a:latin typeface="Sassoon Infant" pitchFamily="2" charset="0"/>
                <a:ea typeface="Sassoon Infant" pitchFamily="2" charset="0"/>
              </a:rPr>
            </a:br>
            <a:br>
              <a:rPr lang="en-US" sz="4700" dirty="0">
                <a:latin typeface="Sassoon Infant" pitchFamily="2" charset="0"/>
                <a:ea typeface="Sassoon Infant" pitchFamily="2" charset="0"/>
              </a:rPr>
            </a:br>
            <a:r>
              <a:rPr lang="en-US" sz="4700" dirty="0">
                <a:latin typeface="Sassoon Infant" pitchFamily="2" charset="0"/>
                <a:ea typeface="Sassoon Infant" pitchFamily="2" charset="0"/>
              </a:rPr>
              <a:t>We can’t wait to </a:t>
            </a:r>
            <a:br>
              <a:rPr lang="en-US" sz="4700" dirty="0">
                <a:latin typeface="Sassoon Infant" pitchFamily="2" charset="0"/>
                <a:ea typeface="Sassoon Infant" pitchFamily="2" charset="0"/>
              </a:rPr>
            </a:br>
            <a:r>
              <a:rPr lang="en-US" sz="4700" dirty="0">
                <a:latin typeface="Sassoon Infant" pitchFamily="2" charset="0"/>
                <a:ea typeface="Sassoon Infant" pitchFamily="2" charset="0"/>
              </a:rPr>
              <a:t>meet you!</a:t>
            </a:r>
            <a:endParaRPr lang="en-GB" sz="4700" dirty="0">
              <a:latin typeface="Sassoon Infant" pitchFamily="2" charset="0"/>
              <a:ea typeface="Sassoon Infant" pitchFamily="2" charset="0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020C7-BE44-EF65-A3D0-BE40BD2D5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03" y="0"/>
            <a:ext cx="2518420" cy="2518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22AE5F-0980-9B0A-4B6F-DF146C44E3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8" t="7904" r="7058" b="5610"/>
          <a:stretch>
            <a:fillRect/>
          </a:stretch>
        </p:blipFill>
        <p:spPr>
          <a:xfrm>
            <a:off x="38899" y="12923"/>
            <a:ext cx="9066201" cy="683594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1696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3339</TotalTime>
  <Words>967</Words>
  <Application>Microsoft Office PowerPoint</Application>
  <PresentationFormat>On-screen Show (4:3)</PresentationFormat>
  <Paragraphs>168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Sassoon Infant</vt:lpstr>
      <vt:lpstr>Twinkl Light</vt:lpstr>
      <vt:lpstr>Wingdings</vt:lpstr>
      <vt:lpstr>Office Theme</vt:lpstr>
      <vt:lpstr>Welcome to Burman</vt:lpstr>
      <vt:lpstr>Mrs Greensmith</vt:lpstr>
      <vt:lpstr>Mrs McVeigh</vt:lpstr>
      <vt:lpstr>Nursery Induction Sessions</vt:lpstr>
      <vt:lpstr>Little Owls   Burman’s Wraparound Provision</vt:lpstr>
      <vt:lpstr>The EYFS Curriculum </vt:lpstr>
      <vt:lpstr>EYFS Curriculum Overview  What your child will do </vt:lpstr>
      <vt:lpstr>Prime Areas of the Curriculum</vt:lpstr>
      <vt:lpstr>Prime Areas of the Curriculum</vt:lpstr>
      <vt:lpstr>Prime Areas of the Curriculum</vt:lpstr>
      <vt:lpstr>Little Wandle  Foundations for Phonics</vt:lpstr>
      <vt:lpstr>Classroom  and  Outdoor Areas</vt:lpstr>
      <vt:lpstr>PowerPoint Presentation</vt:lpstr>
      <vt:lpstr>Cloakroom and Toilets </vt:lpstr>
      <vt:lpstr>School Uniform</vt:lpstr>
      <vt:lpstr>PE Kit</vt:lpstr>
      <vt:lpstr>Preparing for Nursery</vt:lpstr>
      <vt:lpstr>Preparing for Nursery</vt:lpstr>
      <vt:lpstr>Everyday essentials…</vt:lpstr>
      <vt:lpstr>Book Bags </vt:lpstr>
      <vt:lpstr>Burman’s Buddies </vt:lpstr>
      <vt:lpstr>Health and Safety </vt:lpstr>
      <vt:lpstr>Admission Forms </vt:lpstr>
      <vt:lpstr>Thank you for coming.   We can’t wait to  meet you!</vt:lpstr>
    </vt:vector>
  </TitlesOfParts>
  <Company>Chilcote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Reception!</dc:title>
  <dc:creator>Miss J Helme</dc:creator>
  <cp:lastModifiedBy>Ella Saxty</cp:lastModifiedBy>
  <cp:revision>192</cp:revision>
  <cp:lastPrinted>2026-06-30T16:05:08Z</cp:lastPrinted>
  <dcterms:created xsi:type="dcterms:W3CDTF">2016-05-11T20:21:53Z</dcterms:created>
  <dcterms:modified xsi:type="dcterms:W3CDTF">2026-07-01T09:23:56Z</dcterms:modified>
</cp:coreProperties>
</file>